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2" r:id="rId4"/>
    <p:sldId id="292" r:id="rId5"/>
    <p:sldId id="291" r:id="rId6"/>
    <p:sldId id="286" r:id="rId7"/>
    <p:sldId id="293" r:id="rId8"/>
    <p:sldId id="272" r:id="rId9"/>
    <p:sldId id="273" r:id="rId10"/>
    <p:sldId id="285" r:id="rId11"/>
    <p:sldId id="268" r:id="rId12"/>
    <p:sldId id="258" r:id="rId13"/>
    <p:sldId id="287" r:id="rId14"/>
    <p:sldId id="288" r:id="rId15"/>
    <p:sldId id="284" r:id="rId16"/>
    <p:sldId id="275" r:id="rId17"/>
    <p:sldId id="290" r:id="rId18"/>
    <p:sldId id="260" r:id="rId19"/>
    <p:sldId id="294" r:id="rId20"/>
    <p:sldId id="277" r:id="rId21"/>
    <p:sldId id="269" r:id="rId22"/>
    <p:sldId id="274" r:id="rId23"/>
    <p:sldId id="262" r:id="rId24"/>
    <p:sldId id="289" r:id="rId25"/>
    <p:sldId id="278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3D33"/>
    <a:srgbClr val="922E26"/>
    <a:srgbClr val="642F04"/>
    <a:srgbClr val="B05408"/>
    <a:srgbClr val="D35E55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1CF4-1489-410E-86B3-6F6BD5A0E55E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402C-0409-49DC-98EC-B55FADB1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706_160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4876800" cy="1165225"/>
          </a:xfrm>
        </p:spPr>
        <p:txBody>
          <a:bodyPr>
            <a:normAutofit/>
          </a:bodyPr>
          <a:lstStyle/>
          <a:p>
            <a:r>
              <a:rPr lang="en-US" sz="6600" dirty="0"/>
              <a:t>WELCOME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Franciscan Saints</a:t>
            </a:r>
          </a:p>
        </p:txBody>
      </p:sp>
      <p:pic>
        <p:nvPicPr>
          <p:cNvPr id="4" name="Content Placeholder 3" descr="franciscan-saints-group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20" y="1219201"/>
            <a:ext cx="7730836" cy="533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anciscan family 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168217" cy="61261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Bl Luchesio e Buonado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2642968" cy="3429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762000"/>
            <a:ext cx="6019800" cy="289560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dirty="0"/>
              <a:t>Brothers and Sisters of Penance 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4300" dirty="0"/>
              <a:t>Third Order of St. Francis 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4800" dirty="0"/>
              <a:t>Secular Franciscans (OFS)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O</a:t>
            </a:r>
            <a:r>
              <a:rPr lang="en-US" sz="4400" dirty="0" err="1"/>
              <a:t>rdo</a:t>
            </a:r>
            <a:r>
              <a:rPr lang="en-US" sz="4400" dirty="0"/>
              <a:t> </a:t>
            </a:r>
          </a:p>
          <a:p>
            <a:pPr algn="r"/>
            <a:r>
              <a:rPr lang="en-US" sz="4800" b="1" dirty="0"/>
              <a:t>	</a:t>
            </a:r>
            <a:r>
              <a:rPr lang="en-US" sz="4800" b="1" dirty="0" err="1"/>
              <a:t>F</a:t>
            </a:r>
            <a:r>
              <a:rPr lang="en-US" sz="4400" dirty="0" err="1"/>
              <a:t>ranciscanus</a:t>
            </a:r>
            <a:r>
              <a:rPr lang="en-US" sz="4400" dirty="0"/>
              <a:t> 			</a:t>
            </a:r>
            <a:r>
              <a:rPr lang="en-US" sz="4800" b="1" dirty="0" err="1"/>
              <a:t>S</a:t>
            </a:r>
            <a:r>
              <a:rPr lang="en-US" sz="4400" dirty="0" err="1"/>
              <a:t>aecularis</a:t>
            </a:r>
            <a:endParaRPr lang="en-US" sz="4400" dirty="0"/>
          </a:p>
        </p:txBody>
      </p:sp>
      <p:pic>
        <p:nvPicPr>
          <p:cNvPr id="6" name="Picture 5" descr="O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495800"/>
            <a:ext cx="2137986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505_19500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95600"/>
            <a:ext cx="7888823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SECULAR FRANCISCAN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7432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642F04"/>
                </a:solidFill>
              </a:rPr>
              <a:t>NOT</a:t>
            </a:r>
            <a:r>
              <a:rPr lang="en-US" sz="4800" dirty="0">
                <a:solidFill>
                  <a:srgbClr val="642F04"/>
                </a:solidFill>
              </a:rPr>
              <a:t> a club or an organization</a:t>
            </a:r>
          </a:p>
          <a:p>
            <a:pPr algn="ctr"/>
            <a:r>
              <a:rPr lang="en-US" sz="4800" dirty="0">
                <a:solidFill>
                  <a:srgbClr val="642F04"/>
                </a:solidFill>
              </a:rPr>
              <a:t>Religious ORDER</a:t>
            </a:r>
          </a:p>
          <a:p>
            <a:pPr algn="ctr"/>
            <a:r>
              <a:rPr lang="en-US" sz="4800" dirty="0">
                <a:solidFill>
                  <a:srgbClr val="642F04"/>
                </a:solidFill>
              </a:rPr>
              <a:t>A big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/>
              <a:t>The TAU is our “habit” </a:t>
            </a:r>
          </a:p>
          <a:p>
            <a:pPr algn="ctr">
              <a:buNone/>
            </a:pPr>
            <a:r>
              <a:rPr lang="en-US" sz="4400" dirty="0"/>
              <a:t>A sign that we are Franciscans </a:t>
            </a:r>
          </a:p>
          <a:p>
            <a:pPr algn="ctr">
              <a:buNone/>
            </a:pPr>
            <a:r>
              <a:rPr lang="en-US" sz="4400" dirty="0"/>
              <a:t>on an amazing journey</a:t>
            </a:r>
          </a:p>
        </p:txBody>
      </p:sp>
      <p:pic>
        <p:nvPicPr>
          <p:cNvPr id="4" name="Picture 3" descr="Secular-Fransiscan-Or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4056"/>
            <a:ext cx="9144000" cy="314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en-US" sz="4400" dirty="0"/>
          </a:p>
          <a:p>
            <a:pPr>
              <a:spcBef>
                <a:spcPts val="0"/>
              </a:spcBef>
            </a:pPr>
            <a:r>
              <a:rPr lang="en-US" sz="4400" dirty="0"/>
              <a:t>Over 300,000 members world-wide</a:t>
            </a:r>
            <a:endParaRPr lang="en-US" sz="3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30 Regions in US</a:t>
            </a:r>
            <a:endParaRPr lang="en-US" sz="3600" dirty="0"/>
          </a:p>
          <a:p>
            <a:pPr algn="ctr">
              <a:spcBef>
                <a:spcPts val="0"/>
              </a:spcBef>
              <a:buNone/>
            </a:pPr>
            <a:endParaRPr lang="en-US" sz="4800" dirty="0"/>
          </a:p>
          <a:p>
            <a:pPr algn="ctr">
              <a:spcBef>
                <a:spcPts val="0"/>
              </a:spcBef>
              <a:buNone/>
            </a:pPr>
            <a:r>
              <a:rPr lang="en-US" sz="4800" dirty="0"/>
              <a:t>St. Thomas More Region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 dirty="0"/>
              <a:t>AZ and South/East NV</a:t>
            </a:r>
          </a:p>
          <a:p>
            <a:pPr algn="ctr">
              <a:spcBef>
                <a:spcPts val="0"/>
              </a:spcBef>
              <a:buNone/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4000" dirty="0"/>
              <a:t>11 Local Fraternities  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Over 200 Active Professed Members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About 40 members in formation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br>
              <a:rPr lang="en-US" i="1" dirty="0"/>
            </a:br>
            <a:r>
              <a:rPr lang="en-US" i="1" dirty="0"/>
              <a:t>SOME ELEMENTS OF </a:t>
            </a:r>
            <a:br>
              <a:rPr lang="en-US" i="1" dirty="0"/>
            </a:br>
            <a:r>
              <a:rPr lang="en-US" i="1" dirty="0"/>
              <a:t>SECULAR FRANCISCAN LIFE: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  <a:solidFill>
            <a:schemeClr val="accent6">
              <a:lumMod val="75000"/>
            </a:schemeClr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en-US" dirty="0"/>
          </a:p>
          <a:p>
            <a:pPr marL="514350" indent="-514350"/>
            <a:r>
              <a:rPr lang="en-US" sz="6500" dirty="0"/>
              <a:t>Live in the world</a:t>
            </a:r>
          </a:p>
          <a:p>
            <a:pPr marL="514350" indent="-514350"/>
            <a:r>
              <a:rPr lang="en-US" sz="6500" dirty="0"/>
              <a:t>Live Gospel of Jesus</a:t>
            </a:r>
          </a:p>
          <a:p>
            <a:pPr marL="514350" indent="-514350"/>
            <a:r>
              <a:rPr lang="en-US" sz="6500" dirty="0"/>
              <a:t>Practice social JUSTICE, CHARITY and PEACE</a:t>
            </a:r>
          </a:p>
          <a:p>
            <a:pPr marL="514350" indent="-514350"/>
            <a:r>
              <a:rPr lang="en-US" sz="6500" dirty="0"/>
              <a:t>Seek a life of prayers</a:t>
            </a:r>
          </a:p>
          <a:p>
            <a:pPr marL="514350" indent="-514350"/>
            <a:r>
              <a:rPr lang="en-US" sz="6500" dirty="0"/>
              <a:t>Rely deeply on Holy Spirit</a:t>
            </a:r>
          </a:p>
          <a:p>
            <a:pPr marL="514350" indent="-514350"/>
            <a:r>
              <a:rPr lang="en-US" sz="6500" dirty="0"/>
              <a:t>Observe daily conversion</a:t>
            </a:r>
          </a:p>
          <a:p>
            <a:pPr marL="514350" indent="-514350"/>
            <a:r>
              <a:rPr lang="en-US" sz="6500" dirty="0"/>
              <a:t>Foster HOPE, LOVE and JOY</a:t>
            </a:r>
          </a:p>
          <a:p>
            <a:pPr marL="514350" indent="-514350"/>
            <a:r>
              <a:rPr lang="en-US" sz="6500" dirty="0"/>
              <a:t>Enjoy a good Sense of Humor</a:t>
            </a:r>
          </a:p>
          <a:p>
            <a:pPr marL="514350" indent="-514350"/>
            <a:r>
              <a:rPr lang="en-US" sz="6500" dirty="0"/>
              <a:t>Value Fraternity Life</a:t>
            </a:r>
          </a:p>
          <a:p>
            <a:pPr marL="514350" indent="-514350"/>
            <a:endParaRPr lang="en-US" sz="65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90302_075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04800"/>
            <a:ext cx="3314700" cy="2486025"/>
          </a:xfrm>
          <a:prstGeom prst="rect">
            <a:avLst/>
          </a:prstGeom>
        </p:spPr>
      </p:pic>
      <p:pic>
        <p:nvPicPr>
          <p:cNvPr id="5" name="Picture 4" descr="20190302_075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114800"/>
            <a:ext cx="3289300" cy="2466975"/>
          </a:xfrm>
          <a:prstGeom prst="rect">
            <a:avLst/>
          </a:prstGeom>
        </p:spPr>
      </p:pic>
      <p:pic>
        <p:nvPicPr>
          <p:cNvPr id="9" name="Picture 8" descr="20181003_171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4267200" cy="2763841"/>
          </a:xfrm>
          <a:prstGeom prst="rect">
            <a:avLst/>
          </a:prstGeom>
        </p:spPr>
      </p:pic>
      <p:pic>
        <p:nvPicPr>
          <p:cNvPr id="4" name="Picture 3" descr="20190302_075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2514600"/>
            <a:ext cx="4114800" cy="2314575"/>
          </a:xfrm>
          <a:prstGeom prst="rect">
            <a:avLst/>
          </a:prstGeom>
        </p:spPr>
      </p:pic>
      <p:pic>
        <p:nvPicPr>
          <p:cNvPr id="6" name="Picture 5" descr="20190302_0751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4267200"/>
            <a:ext cx="3988520" cy="22603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. Maximilian Kolbe April 10, 201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47084"/>
            <a:ext cx="9144000" cy="3972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/>
              <a:t>FRATERNITY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524000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800" dirty="0"/>
              <a:t>Love for God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800" dirty="0"/>
              <a:t>Love for each other</a:t>
            </a:r>
          </a:p>
          <a:p>
            <a:pPr algn="ctr">
              <a:spcBef>
                <a:spcPts val="0"/>
              </a:spcBef>
              <a:buNone/>
            </a:pP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800" dirty="0"/>
              <a:t>Prayers, Formation &amp; Fellowship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Saint Maximilian Kolbe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1"/>
          </a:xfrm>
        </p:spPr>
        <p:txBody>
          <a:bodyPr/>
          <a:lstStyle/>
          <a:p>
            <a:pPr algn="ctr">
              <a:buNone/>
            </a:pPr>
            <a:r>
              <a:rPr lang="en-US" sz="40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8 January 1894 </a:t>
            </a:r>
          </a:p>
          <a:p>
            <a:pPr algn="ctr">
              <a:buNone/>
            </a:pPr>
            <a:endParaRPr lang="en-US" sz="4000" dirty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  <a:p>
            <a:pPr algn="ctr">
              <a:buNone/>
            </a:pPr>
            <a:endParaRPr lang="en-US" sz="4000" dirty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  <a:p>
            <a:pPr algn="ctr">
              <a:buNone/>
            </a:pPr>
            <a:endParaRPr lang="en-US" sz="4000" dirty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  <a:p>
            <a:pPr algn="ctr">
              <a:buNone/>
            </a:pPr>
            <a:endParaRPr lang="en-US" sz="4000" dirty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40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14 August 1941</a:t>
            </a:r>
          </a:p>
          <a:p>
            <a:endParaRPr lang="en-US" dirty="0"/>
          </a:p>
        </p:txBody>
      </p:sp>
      <p:pic>
        <p:nvPicPr>
          <p:cNvPr id="4" name="Content Placeholder 3" descr="C:\Users\Catherine\Documents\SFO\St. Maximilian Kolbe\st-maximilian-kolbe-icon-38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7640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319117"/>
            <a:ext cx="9144000" cy="1508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“No one has greater love than this,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lay down one’s life for one’s friends”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John 15:13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IMG_0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1618" y="990599"/>
            <a:ext cx="7224182" cy="5418137"/>
          </a:xfrm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2296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members of </a:t>
            </a:r>
          </a:p>
          <a:p>
            <a:pPr algn="ctr"/>
            <a:r>
              <a:rPr lang="en-US" sz="4000" dirty="0"/>
              <a:t>St. Maximilian Kolbe Fraternity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950" y="762000"/>
            <a:ext cx="74041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4953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Servant Leadership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752600"/>
            <a:ext cx="6324600" cy="4800600"/>
          </a:xfrm>
          <a:noFill/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endParaRPr lang="en-US" sz="4000" dirty="0"/>
          </a:p>
          <a:p>
            <a:pPr>
              <a:spcBef>
                <a:spcPts val="0"/>
              </a:spcBef>
            </a:pPr>
            <a:r>
              <a:rPr lang="en-US" sz="19200" u="sng" dirty="0"/>
              <a:t>General Constitutions </a:t>
            </a:r>
            <a:endParaRPr lang="en-US" sz="19200" dirty="0"/>
          </a:p>
          <a:p>
            <a:pPr>
              <a:spcBef>
                <a:spcPts val="0"/>
              </a:spcBef>
              <a:buNone/>
            </a:pPr>
            <a:r>
              <a:rPr lang="en-US" sz="8600" dirty="0"/>
              <a:t>	</a:t>
            </a:r>
          </a:p>
          <a:p>
            <a:pPr>
              <a:spcBef>
                <a:spcPts val="0"/>
              </a:spcBef>
              <a:buNone/>
            </a:pPr>
            <a:endParaRPr lang="en-US" sz="9800" u="sng" dirty="0"/>
          </a:p>
          <a:p>
            <a:pPr>
              <a:spcBef>
                <a:spcPts val="0"/>
              </a:spcBef>
              <a:buNone/>
            </a:pPr>
            <a:endParaRPr lang="en-US" sz="9800" u="sng" dirty="0"/>
          </a:p>
          <a:p>
            <a:pPr>
              <a:spcBef>
                <a:spcPts val="0"/>
              </a:spcBef>
              <a:buNone/>
            </a:pPr>
            <a:endParaRPr lang="en-US" sz="9800" u="sng" dirty="0"/>
          </a:p>
          <a:p>
            <a:pPr>
              <a:spcBef>
                <a:spcPts val="0"/>
              </a:spcBef>
            </a:pPr>
            <a:r>
              <a:rPr lang="en-US" sz="19200" u="sng" dirty="0"/>
              <a:t>Rule</a:t>
            </a:r>
            <a:endParaRPr lang="en-US" sz="19200" dirty="0"/>
          </a:p>
          <a:p>
            <a:pPr>
              <a:spcBef>
                <a:spcPts val="0"/>
              </a:spcBef>
              <a:buNone/>
            </a:pPr>
            <a:r>
              <a:rPr lang="en-US" sz="9800" dirty="0"/>
              <a:t>	</a:t>
            </a:r>
          </a:p>
          <a:p>
            <a:pPr>
              <a:spcBef>
                <a:spcPts val="0"/>
              </a:spcBef>
              <a:buNone/>
            </a:pPr>
            <a:endParaRPr lang="en-US" sz="9800" u="sng" dirty="0"/>
          </a:p>
          <a:p>
            <a:pPr>
              <a:spcBef>
                <a:spcPts val="0"/>
              </a:spcBef>
              <a:buNone/>
            </a:pPr>
            <a:endParaRPr lang="en-US" sz="9800" u="sng" dirty="0"/>
          </a:p>
          <a:p>
            <a:pPr>
              <a:spcBef>
                <a:spcPts val="0"/>
              </a:spcBef>
              <a:buNone/>
            </a:pPr>
            <a:endParaRPr lang="en-US" sz="9800" u="sng" dirty="0"/>
          </a:p>
          <a:p>
            <a:pPr>
              <a:spcBef>
                <a:spcPts val="0"/>
              </a:spcBef>
            </a:pPr>
            <a:r>
              <a:rPr lang="en-US" sz="19200" u="sng" dirty="0"/>
              <a:t>National Statutes </a:t>
            </a:r>
          </a:p>
          <a:p>
            <a:pPr>
              <a:spcBef>
                <a:spcPts val="0"/>
              </a:spcBef>
              <a:buNone/>
            </a:pPr>
            <a:r>
              <a:rPr lang="en-US" sz="9800" dirty="0"/>
              <a:t>	</a:t>
            </a:r>
            <a:endParaRPr lang="en-US" sz="8600" dirty="0"/>
          </a:p>
          <a:p>
            <a:pPr>
              <a:buNone/>
            </a:pPr>
            <a:endParaRPr lang="en-US" b="1" i="1" dirty="0"/>
          </a:p>
          <a:p>
            <a:pPr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 descr="Essentials Docu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2181225" cy="3145755"/>
          </a:xfrm>
          <a:prstGeom prst="rect">
            <a:avLst/>
          </a:prstGeom>
        </p:spPr>
      </p:pic>
      <p:pic>
        <p:nvPicPr>
          <p:cNvPr id="5" name="Picture 4" descr="rule-t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971800"/>
            <a:ext cx="2979829" cy="2009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rgbClr val="C33D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Essential Documents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Damiano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2057400" cy="331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/>
              <a:t>Rule of life of a Secular Franciscan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057400"/>
            <a:ext cx="7010400" cy="4449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/>
              <a:t>To observe the gospel </a:t>
            </a:r>
          </a:p>
          <a:p>
            <a:pPr algn="ctr">
              <a:buNone/>
            </a:pPr>
            <a:r>
              <a:rPr lang="en-US" sz="4400" dirty="0"/>
              <a:t>of our Lord Jesus Christ </a:t>
            </a:r>
          </a:p>
          <a:p>
            <a:pPr algn="ctr">
              <a:buNone/>
            </a:pPr>
            <a:r>
              <a:rPr lang="en-US" sz="4400" dirty="0"/>
              <a:t>by following the example </a:t>
            </a:r>
          </a:p>
          <a:p>
            <a:pPr algn="ctr">
              <a:buNone/>
            </a:pPr>
            <a:r>
              <a:rPr lang="en-US" sz="4400" dirty="0"/>
              <a:t>of Saint Francis of Assisi </a:t>
            </a:r>
          </a:p>
          <a:p>
            <a:pPr algn="ctr">
              <a:buNone/>
            </a:pPr>
            <a:r>
              <a:rPr lang="en-US" dirty="0"/>
              <a:t>(SFO Rule, article 4)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INITIAL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5638800" cy="452596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400" dirty="0"/>
              <a:t>27 to 36 months </a:t>
            </a:r>
          </a:p>
          <a:p>
            <a:r>
              <a:rPr lang="en-US" sz="4400" dirty="0"/>
              <a:t>3 stages: </a:t>
            </a:r>
          </a:p>
          <a:p>
            <a:pPr>
              <a:buBlip>
                <a:blip r:embed="rId2"/>
              </a:buBlip>
            </a:pPr>
            <a:r>
              <a:rPr lang="en-US" sz="4400" dirty="0"/>
              <a:t>  Orientation</a:t>
            </a:r>
          </a:p>
          <a:p>
            <a:pPr lvl="2">
              <a:buBlip>
                <a:blip r:embed="rId2"/>
              </a:buBlip>
            </a:pPr>
            <a:r>
              <a:rPr lang="en-US" sz="4400" dirty="0"/>
              <a:t>  Inquiry</a:t>
            </a:r>
          </a:p>
          <a:p>
            <a:pPr lvl="3">
              <a:buBlip>
                <a:blip r:embed="rId2"/>
              </a:buBlip>
            </a:pPr>
            <a:r>
              <a:rPr lang="en-US" sz="4400" dirty="0"/>
              <a:t>  Candidacy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PROFESSION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400" dirty="0"/>
              <a:t>… a LIFETIME COMMITMENT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400" dirty="0"/>
              <a:t>… a FORM OF EVANGELICAL LIFE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400" dirty="0"/>
              <a:t>… a CONSECRATION to GOD</a:t>
            </a:r>
          </a:p>
        </p:txBody>
      </p:sp>
      <p:pic>
        <p:nvPicPr>
          <p:cNvPr id="4" name="Picture 3" descr="francisca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524000" cy="1652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32500" lnSpcReduction="20000"/>
          </a:bodyPr>
          <a:lstStyle/>
          <a:p>
            <a:pPr lvl="0" algn="ctr">
              <a:buNone/>
            </a:pPr>
            <a:endParaRPr lang="en-US" sz="4800" dirty="0"/>
          </a:p>
          <a:p>
            <a:pPr lvl="0" algn="ctr">
              <a:buNone/>
            </a:pPr>
            <a:endParaRPr lang="en-US" dirty="0"/>
          </a:p>
          <a:p>
            <a:pPr lvl="0" algn="ctr">
              <a:buNone/>
            </a:pPr>
            <a:r>
              <a:rPr lang="en-US" sz="14400" i="1" dirty="0"/>
              <a:t>Come and see if this Franciscan life </a:t>
            </a:r>
          </a:p>
          <a:p>
            <a:pPr lvl="0" algn="ctr">
              <a:buNone/>
            </a:pPr>
            <a:r>
              <a:rPr lang="en-US" sz="14400" i="1" dirty="0"/>
              <a:t>is something you are called to live</a:t>
            </a:r>
            <a:r>
              <a:rPr lang="en-US" sz="14400" dirty="0"/>
              <a:t>.</a:t>
            </a:r>
          </a:p>
          <a:p>
            <a:pPr algn="r"/>
            <a:endParaRPr lang="en-US" dirty="0"/>
          </a:p>
        </p:txBody>
      </p:sp>
      <p:pic>
        <p:nvPicPr>
          <p:cNvPr id="4" name="Picture 3" descr="20190706_160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69023"/>
            <a:ext cx="4724400" cy="354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334000" cy="838200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Come, walk with us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0"/>
            <a:ext cx="4191000" cy="6858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/>
              <a:t>PACE E BENE</a:t>
            </a:r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/>
              <a:t>PEACE AND </a:t>
            </a:r>
          </a:p>
          <a:p>
            <a:pPr algn="ctr">
              <a:buNone/>
            </a:pPr>
            <a:r>
              <a:rPr lang="en-US" sz="4400" dirty="0"/>
              <a:t>ALL GOOD</a:t>
            </a:r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1400" dirty="0"/>
              <a:t>PowerPoint created by Cathy Roszhart, OFS (2019)</a:t>
            </a:r>
            <a:endParaRPr lang="en-US" dirty="0"/>
          </a:p>
        </p:txBody>
      </p:sp>
      <p:pic>
        <p:nvPicPr>
          <p:cNvPr id="4" name="Picture 3" descr="St Francic Stainglas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07757" cy="6858000"/>
          </a:xfrm>
          <a:prstGeom prst="rect">
            <a:avLst/>
          </a:prstGeom>
        </p:spPr>
      </p:pic>
      <p:pic>
        <p:nvPicPr>
          <p:cNvPr id="5" name="Picture 4" descr="NAFRA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752600"/>
            <a:ext cx="1785914" cy="2087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4419600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Francis of Assisi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7391400" cy="39624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/>
              <a:t>	</a:t>
            </a:r>
            <a:r>
              <a:rPr lang="en-US" sz="4800" dirty="0"/>
              <a:t>Born 1181-82</a:t>
            </a:r>
            <a:endParaRPr lang="en-US" sz="4400" dirty="0"/>
          </a:p>
          <a:p>
            <a:pPr algn="ctr">
              <a:spcBef>
                <a:spcPts val="0"/>
              </a:spcBef>
              <a:buNone/>
            </a:pPr>
            <a:r>
              <a:rPr lang="en-US" sz="3600" dirty="0"/>
              <a:t>	Baptized </a:t>
            </a:r>
            <a:r>
              <a:rPr lang="en-US" sz="4400" dirty="0"/>
              <a:t>Giovanni </a:t>
            </a:r>
            <a:r>
              <a:rPr lang="en-US" sz="4400" dirty="0" err="1"/>
              <a:t>Bernardone</a:t>
            </a:r>
            <a:r>
              <a:rPr lang="en-US" sz="4400" dirty="0"/>
              <a:t> </a:t>
            </a:r>
            <a:endParaRPr lang="en-US" sz="3600" dirty="0"/>
          </a:p>
          <a:p>
            <a:pPr algn="ctr">
              <a:spcBef>
                <a:spcPts val="0"/>
              </a:spcBef>
              <a:buNone/>
            </a:pPr>
            <a:r>
              <a:rPr lang="en-US" sz="3600" dirty="0"/>
              <a:t>	His father changed his name to </a:t>
            </a:r>
            <a:r>
              <a:rPr lang="en-US" sz="5400" b="1" dirty="0"/>
              <a:t>Francesco</a:t>
            </a:r>
            <a:endParaRPr lang="en-US" sz="3600" b="1" dirty="0"/>
          </a:p>
          <a:p>
            <a:pPr algn="ctr">
              <a:buNone/>
            </a:pPr>
            <a:r>
              <a:rPr lang="en-US" sz="4400" dirty="0"/>
              <a:t>	</a:t>
            </a:r>
            <a:r>
              <a:rPr lang="en-US" sz="4800" dirty="0"/>
              <a:t>Died October 3, 1226</a:t>
            </a:r>
            <a:endParaRPr lang="en-US" sz="4400" dirty="0"/>
          </a:p>
        </p:txBody>
      </p:sp>
      <p:pic>
        <p:nvPicPr>
          <p:cNvPr id="4" name="Picture 3" descr="images (1)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81000"/>
            <a:ext cx="22098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Image result for nobles in assisi part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24287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3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162299" y="876300"/>
            <a:ext cx="6858003" cy="5105399"/>
          </a:xfrm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4572000" cy="31700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FRANCIS</a:t>
            </a:r>
          </a:p>
          <a:p>
            <a:pPr algn="ctr"/>
            <a:r>
              <a:rPr lang="en-US" sz="4000" dirty="0"/>
              <a:t>From “King of frolic”</a:t>
            </a:r>
          </a:p>
          <a:p>
            <a:pPr algn="ctr"/>
            <a:r>
              <a:rPr lang="en-US" sz="4000" dirty="0"/>
              <a:t>To “</a:t>
            </a:r>
            <a:r>
              <a:rPr lang="en-US" sz="4000" dirty="0" err="1"/>
              <a:t>Poverello</a:t>
            </a:r>
            <a:r>
              <a:rPr lang="en-US" sz="4000" dirty="0"/>
              <a:t>” </a:t>
            </a:r>
          </a:p>
          <a:p>
            <a:r>
              <a:rPr lang="en-US" sz="4000" dirty="0"/>
              <a:t> </a:t>
            </a:r>
          </a:p>
        </p:txBody>
      </p:sp>
      <p:pic>
        <p:nvPicPr>
          <p:cNvPr id="1026" name="Picture 2" descr="Image result for il poverello d'assi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52" y="3200400"/>
            <a:ext cx="269984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2438400"/>
          </a:xfrm>
          <a:solidFill>
            <a:srgbClr val="922E26"/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000" b="1" dirty="0">
                <a:solidFill>
                  <a:schemeClr val="bg1"/>
                </a:solidFill>
              </a:rPr>
              <a:t>Prayer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of Saint Francis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before the Cross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at San </a:t>
            </a:r>
            <a:r>
              <a:rPr lang="en-US" sz="4000" b="1" dirty="0" err="1">
                <a:solidFill>
                  <a:schemeClr val="bg1"/>
                </a:solidFill>
              </a:rPr>
              <a:t>Damiano</a:t>
            </a:r>
            <a:br>
              <a:rPr lang="en-US" dirty="0"/>
            </a:br>
            <a:endParaRPr lang="en-US" dirty="0"/>
          </a:p>
        </p:txBody>
      </p:sp>
      <p:pic>
        <p:nvPicPr>
          <p:cNvPr id="21506" name="Picture 2" descr="Image result for Francis praying in front of the San Damiano c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3468414" cy="4419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0"/>
            <a:ext cx="5715000" cy="6858000"/>
          </a:xfrm>
          <a:noFill/>
        </p:spPr>
        <p:txBody>
          <a:bodyPr>
            <a:normAutofit fontScale="85000" lnSpcReduction="10000"/>
          </a:bodyPr>
          <a:lstStyle/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i="1" dirty="0"/>
              <a:t>  </a:t>
            </a:r>
          </a:p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300" b="1" i="1" dirty="0"/>
              <a:t>“Most High, </a:t>
            </a:r>
          </a:p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300" b="1" i="1" dirty="0"/>
              <a:t>Glorious God, bring light </a:t>
            </a:r>
          </a:p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300" b="1" i="1" dirty="0"/>
              <a:t>to the darkness of my heart. </a:t>
            </a:r>
          </a:p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300" b="1" i="1" dirty="0"/>
              <a:t>Give me right faith, </a:t>
            </a:r>
          </a:p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300" b="1" i="1" dirty="0"/>
              <a:t>certain hope, </a:t>
            </a:r>
            <a:br>
              <a:rPr lang="en-US" sz="4300" b="1" i="1" dirty="0"/>
            </a:br>
            <a:r>
              <a:rPr lang="en-US" sz="4300" b="1" i="1" dirty="0"/>
              <a:t>and perfect charity, </a:t>
            </a:r>
          </a:p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300" b="1" i="1" dirty="0"/>
              <a:t>insight and wisdom, </a:t>
            </a:r>
          </a:p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300" b="1" i="1" dirty="0"/>
              <a:t>so I can always observe </a:t>
            </a:r>
          </a:p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300" b="1" i="1" dirty="0"/>
              <a:t>Thy holy and </a:t>
            </a:r>
          </a:p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300" b="1" i="1" dirty="0"/>
              <a:t>true command. </a:t>
            </a:r>
          </a:p>
          <a:p>
            <a:pPr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300" b="1" i="1" dirty="0"/>
              <a:t>Amen.”</a:t>
            </a:r>
            <a:endParaRPr lang="en-US" sz="43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“Francis, Go repair my church…”</a:t>
            </a:r>
          </a:p>
        </p:txBody>
      </p:sp>
      <p:pic>
        <p:nvPicPr>
          <p:cNvPr id="38914" name="Picture 2" descr="Image result for Francis repairs san dami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4400" b="1" u="sng" dirty="0"/>
          </a:p>
          <a:p>
            <a:pPr>
              <a:spcBef>
                <a:spcPts val="0"/>
              </a:spcBef>
            </a:pPr>
            <a:r>
              <a:rPr lang="en-US" sz="4400" b="1" u="sng" dirty="0"/>
              <a:t>First Order</a:t>
            </a:r>
            <a:r>
              <a:rPr lang="en-US" sz="4400" b="1" dirty="0"/>
              <a:t> </a:t>
            </a:r>
            <a:r>
              <a:rPr lang="en-US" sz="4000" dirty="0"/>
              <a:t>- Order of Friars Minor</a:t>
            </a:r>
            <a:endParaRPr lang="en-US" sz="4000" u="sng" dirty="0"/>
          </a:p>
          <a:p>
            <a:pPr>
              <a:spcBef>
                <a:spcPts val="0"/>
              </a:spcBef>
              <a:buNone/>
            </a:pPr>
            <a:r>
              <a:rPr lang="en-US" sz="4000" dirty="0"/>
              <a:t>		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4400" b="1" u="sng" dirty="0"/>
              <a:t>Second Order</a:t>
            </a:r>
            <a:r>
              <a:rPr lang="en-US" sz="4400" b="1" dirty="0"/>
              <a:t> </a:t>
            </a:r>
            <a:r>
              <a:rPr lang="en-US" sz="4000" dirty="0"/>
              <a:t>- Order of St. Clare</a:t>
            </a:r>
          </a:p>
          <a:p>
            <a:pPr>
              <a:spcBef>
                <a:spcPts val="0"/>
              </a:spcBef>
              <a:buNone/>
            </a:pPr>
            <a:r>
              <a:rPr lang="en-US" sz="4000" dirty="0"/>
              <a:t>			also known as Poor </a:t>
            </a:r>
            <a:r>
              <a:rPr lang="en-US" sz="4000" dirty="0" err="1"/>
              <a:t>Clares</a:t>
            </a:r>
            <a:r>
              <a:rPr lang="en-US" sz="4000" dirty="0"/>
              <a:t> (PC)</a:t>
            </a:r>
          </a:p>
          <a:p>
            <a:pPr>
              <a:spcBef>
                <a:spcPts val="0"/>
              </a:spcBef>
              <a:buNone/>
            </a:pPr>
            <a:r>
              <a:rPr lang="en-US" sz="4000" dirty="0"/>
              <a:t>		</a:t>
            </a:r>
          </a:p>
          <a:p>
            <a:pPr>
              <a:spcBef>
                <a:spcPts val="0"/>
              </a:spcBef>
              <a:buNone/>
            </a:pPr>
            <a:endParaRPr lang="en-US" sz="700" dirty="0"/>
          </a:p>
          <a:p>
            <a:pPr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4400" b="1" u="sng" dirty="0"/>
              <a:t>Third Order</a:t>
            </a:r>
            <a:r>
              <a:rPr lang="en-US" sz="4000" dirty="0"/>
              <a:t> - Regular (TOR) -</a:t>
            </a:r>
            <a:r>
              <a:rPr lang="en-US" sz="4000" i="1" dirty="0"/>
              <a:t>Religious</a:t>
            </a:r>
          </a:p>
          <a:p>
            <a:pPr lvl="8">
              <a:spcBef>
                <a:spcPts val="0"/>
              </a:spcBef>
              <a:buNone/>
            </a:pPr>
            <a:r>
              <a:rPr lang="en-US" sz="4000" dirty="0"/>
              <a:t>and Secular (OFS)- </a:t>
            </a:r>
            <a:r>
              <a:rPr lang="en-US" sz="4000" i="1" dirty="0"/>
              <a:t>Lay</a:t>
            </a:r>
          </a:p>
          <a:p>
            <a:pPr algn="ctr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anciscan Fami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8001000" cy="54403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8262</TotalTime>
  <Words>461</Words>
  <Application>Microsoft Office PowerPoint</Application>
  <PresentationFormat>On-screen Show (4:3)</PresentationFormat>
  <Paragraphs>141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WELCOME</vt:lpstr>
      <vt:lpstr> </vt:lpstr>
      <vt:lpstr>Francis of Assisi</vt:lpstr>
      <vt:lpstr>PowerPoint Presentation</vt:lpstr>
      <vt:lpstr>PowerPoint Presentation</vt:lpstr>
      <vt:lpstr> Prayer  of Saint Francis  before the Cross  at San Damiano </vt:lpstr>
      <vt:lpstr>“Francis, Go repair my church…”</vt:lpstr>
      <vt:lpstr>PowerPoint Presentation</vt:lpstr>
      <vt:lpstr>PowerPoint Presentation</vt:lpstr>
      <vt:lpstr>Franciscan Saints</vt:lpstr>
      <vt:lpstr>PowerPoint Presentation</vt:lpstr>
      <vt:lpstr>PowerPoint Presentation</vt:lpstr>
      <vt:lpstr>SECULAR FRANCISCAN ORDER</vt:lpstr>
      <vt:lpstr>PowerPoint Presentation</vt:lpstr>
      <vt:lpstr>PowerPoint Presentation</vt:lpstr>
      <vt:lpstr> SOME ELEMENTS OF  SECULAR FRANCISCAN LIFE:  </vt:lpstr>
      <vt:lpstr>PowerPoint Presentation</vt:lpstr>
      <vt:lpstr>FRATERNITY</vt:lpstr>
      <vt:lpstr>Saint Maximilian Kolbe</vt:lpstr>
      <vt:lpstr>PowerPoint Presentation</vt:lpstr>
      <vt:lpstr>PowerPoint Presentation</vt:lpstr>
      <vt:lpstr>Rule of life of a Secular Franciscan</vt:lpstr>
      <vt:lpstr>INITIAL FORMATION</vt:lpstr>
      <vt:lpstr>PROFESSION …</vt:lpstr>
      <vt:lpstr>Come, walk with us</vt:lpstr>
      <vt:lpstr>PowerPoint Presentation</vt:lpstr>
    </vt:vector>
  </TitlesOfParts>
  <Company>HCHS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Catherine Roszhart</dc:creator>
  <cp:lastModifiedBy>Catherine Roszhart</cp:lastModifiedBy>
  <cp:revision>202</cp:revision>
  <dcterms:created xsi:type="dcterms:W3CDTF">2019-05-20T14:51:30Z</dcterms:created>
  <dcterms:modified xsi:type="dcterms:W3CDTF">2021-07-15T23:43:32Z</dcterms:modified>
</cp:coreProperties>
</file>