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71" r:id="rId4"/>
    <p:sldId id="272" r:id="rId5"/>
    <p:sldId id="258" r:id="rId6"/>
    <p:sldId id="266" r:id="rId7"/>
    <p:sldId id="276" r:id="rId8"/>
    <p:sldId id="257" r:id="rId9"/>
    <p:sldId id="261" r:id="rId10"/>
    <p:sldId id="262" r:id="rId11"/>
    <p:sldId id="263" r:id="rId12"/>
    <p:sldId id="259" r:id="rId13"/>
    <p:sldId id="264" r:id="rId14"/>
    <p:sldId id="267" r:id="rId15"/>
    <p:sldId id="260" r:id="rId16"/>
    <p:sldId id="268" r:id="rId17"/>
    <p:sldId id="269" r:id="rId18"/>
    <p:sldId id="273" r:id="rId19"/>
    <p:sldId id="275" r:id="rId20"/>
    <p:sldId id="274" r:id="rId21"/>
    <p:sldId id="27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95CF2-71E1-45C5-96A4-C922248C7C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B54250-F7A8-4EA8-8915-C60CBC4AC4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55558C-FE28-49F4-9C3C-6E7B49AC3D3A}"/>
              </a:ext>
            </a:extLst>
          </p:cNvPr>
          <p:cNvSpPr>
            <a:spLocks noGrp="1"/>
          </p:cNvSpPr>
          <p:nvPr>
            <p:ph type="dt" sz="half" idx="10"/>
          </p:nvPr>
        </p:nvSpPr>
        <p:spPr/>
        <p:txBody>
          <a:bodyPr/>
          <a:lstStyle/>
          <a:p>
            <a:fld id="{38AB5A2F-F99F-46B9-865E-DC747BE68DBE}" type="datetimeFigureOut">
              <a:rPr lang="en-US" smtClean="0"/>
              <a:t>11/22/2020</a:t>
            </a:fld>
            <a:endParaRPr lang="en-US"/>
          </a:p>
        </p:txBody>
      </p:sp>
      <p:sp>
        <p:nvSpPr>
          <p:cNvPr id="5" name="Footer Placeholder 4">
            <a:extLst>
              <a:ext uri="{FF2B5EF4-FFF2-40B4-BE49-F238E27FC236}">
                <a16:creationId xmlns:a16="http://schemas.microsoft.com/office/drawing/2014/main" id="{FD54C1C3-412E-464A-AEEE-79433B9BC8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F4F5E2-7A78-4D3E-BFF2-80E8F9BD7ACE}"/>
              </a:ext>
            </a:extLst>
          </p:cNvPr>
          <p:cNvSpPr>
            <a:spLocks noGrp="1"/>
          </p:cNvSpPr>
          <p:nvPr>
            <p:ph type="sldNum" sz="quarter" idx="12"/>
          </p:nvPr>
        </p:nvSpPr>
        <p:spPr/>
        <p:txBody>
          <a:bodyPr/>
          <a:lstStyle/>
          <a:p>
            <a:fld id="{8E2CE653-C8C7-4147-977D-75FB5F3C3FB6}" type="slidenum">
              <a:rPr lang="en-US" smtClean="0"/>
              <a:t>‹#›</a:t>
            </a:fld>
            <a:endParaRPr lang="en-US"/>
          </a:p>
        </p:txBody>
      </p:sp>
    </p:spTree>
    <p:extLst>
      <p:ext uri="{BB962C8B-B14F-4D97-AF65-F5344CB8AC3E}">
        <p14:creationId xmlns:p14="http://schemas.microsoft.com/office/powerpoint/2010/main" val="2597119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B680B-0C29-4064-8DE9-29237E0C32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568F9D-D49B-4674-B069-FE5C0CB1EE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CA0691-D1BF-49E0-88B2-0EBC57478C4B}"/>
              </a:ext>
            </a:extLst>
          </p:cNvPr>
          <p:cNvSpPr>
            <a:spLocks noGrp="1"/>
          </p:cNvSpPr>
          <p:nvPr>
            <p:ph type="dt" sz="half" idx="10"/>
          </p:nvPr>
        </p:nvSpPr>
        <p:spPr/>
        <p:txBody>
          <a:bodyPr/>
          <a:lstStyle/>
          <a:p>
            <a:fld id="{38AB5A2F-F99F-46B9-865E-DC747BE68DBE}" type="datetimeFigureOut">
              <a:rPr lang="en-US" smtClean="0"/>
              <a:t>11/22/2020</a:t>
            </a:fld>
            <a:endParaRPr lang="en-US"/>
          </a:p>
        </p:txBody>
      </p:sp>
      <p:sp>
        <p:nvSpPr>
          <p:cNvPr id="5" name="Footer Placeholder 4">
            <a:extLst>
              <a:ext uri="{FF2B5EF4-FFF2-40B4-BE49-F238E27FC236}">
                <a16:creationId xmlns:a16="http://schemas.microsoft.com/office/drawing/2014/main" id="{9A934AE9-CAB9-479D-ABA2-43C51D6549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C2198B-3749-40B7-B7A0-46F75A57FA3F}"/>
              </a:ext>
            </a:extLst>
          </p:cNvPr>
          <p:cNvSpPr>
            <a:spLocks noGrp="1"/>
          </p:cNvSpPr>
          <p:nvPr>
            <p:ph type="sldNum" sz="quarter" idx="12"/>
          </p:nvPr>
        </p:nvSpPr>
        <p:spPr/>
        <p:txBody>
          <a:bodyPr/>
          <a:lstStyle/>
          <a:p>
            <a:fld id="{8E2CE653-C8C7-4147-977D-75FB5F3C3FB6}" type="slidenum">
              <a:rPr lang="en-US" smtClean="0"/>
              <a:t>‹#›</a:t>
            </a:fld>
            <a:endParaRPr lang="en-US"/>
          </a:p>
        </p:txBody>
      </p:sp>
    </p:spTree>
    <p:extLst>
      <p:ext uri="{BB962C8B-B14F-4D97-AF65-F5344CB8AC3E}">
        <p14:creationId xmlns:p14="http://schemas.microsoft.com/office/powerpoint/2010/main" val="2575009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59DCE8-519B-41A5-AB73-4B0B904DD5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C39EF4-8A81-46ED-98EB-92ED993A36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EDEE62-91C1-4C24-867E-7A4361BCC360}"/>
              </a:ext>
            </a:extLst>
          </p:cNvPr>
          <p:cNvSpPr>
            <a:spLocks noGrp="1"/>
          </p:cNvSpPr>
          <p:nvPr>
            <p:ph type="dt" sz="half" idx="10"/>
          </p:nvPr>
        </p:nvSpPr>
        <p:spPr/>
        <p:txBody>
          <a:bodyPr/>
          <a:lstStyle/>
          <a:p>
            <a:fld id="{38AB5A2F-F99F-46B9-865E-DC747BE68DBE}" type="datetimeFigureOut">
              <a:rPr lang="en-US" smtClean="0"/>
              <a:t>11/22/2020</a:t>
            </a:fld>
            <a:endParaRPr lang="en-US"/>
          </a:p>
        </p:txBody>
      </p:sp>
      <p:sp>
        <p:nvSpPr>
          <p:cNvPr id="5" name="Footer Placeholder 4">
            <a:extLst>
              <a:ext uri="{FF2B5EF4-FFF2-40B4-BE49-F238E27FC236}">
                <a16:creationId xmlns:a16="http://schemas.microsoft.com/office/drawing/2014/main" id="{38CC1418-560E-4610-8946-FD10442CEA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638A32-9A01-4202-8CCE-6BB180EEF368}"/>
              </a:ext>
            </a:extLst>
          </p:cNvPr>
          <p:cNvSpPr>
            <a:spLocks noGrp="1"/>
          </p:cNvSpPr>
          <p:nvPr>
            <p:ph type="sldNum" sz="quarter" idx="12"/>
          </p:nvPr>
        </p:nvSpPr>
        <p:spPr/>
        <p:txBody>
          <a:bodyPr/>
          <a:lstStyle/>
          <a:p>
            <a:fld id="{8E2CE653-C8C7-4147-977D-75FB5F3C3FB6}" type="slidenum">
              <a:rPr lang="en-US" smtClean="0"/>
              <a:t>‹#›</a:t>
            </a:fld>
            <a:endParaRPr lang="en-US"/>
          </a:p>
        </p:txBody>
      </p:sp>
    </p:spTree>
    <p:extLst>
      <p:ext uri="{BB962C8B-B14F-4D97-AF65-F5344CB8AC3E}">
        <p14:creationId xmlns:p14="http://schemas.microsoft.com/office/powerpoint/2010/main" val="3580400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499D8-A8D3-4002-A7A1-CE49C6CDD9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A1C3F5-82DB-4688-9128-D54DD93417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03EDBD-8245-4467-B5EA-0C238AEAFEEC}"/>
              </a:ext>
            </a:extLst>
          </p:cNvPr>
          <p:cNvSpPr>
            <a:spLocks noGrp="1"/>
          </p:cNvSpPr>
          <p:nvPr>
            <p:ph type="dt" sz="half" idx="10"/>
          </p:nvPr>
        </p:nvSpPr>
        <p:spPr/>
        <p:txBody>
          <a:bodyPr/>
          <a:lstStyle/>
          <a:p>
            <a:fld id="{38AB5A2F-F99F-46B9-865E-DC747BE68DBE}" type="datetimeFigureOut">
              <a:rPr lang="en-US" smtClean="0"/>
              <a:t>11/22/2020</a:t>
            </a:fld>
            <a:endParaRPr lang="en-US"/>
          </a:p>
        </p:txBody>
      </p:sp>
      <p:sp>
        <p:nvSpPr>
          <p:cNvPr id="5" name="Footer Placeholder 4">
            <a:extLst>
              <a:ext uri="{FF2B5EF4-FFF2-40B4-BE49-F238E27FC236}">
                <a16:creationId xmlns:a16="http://schemas.microsoft.com/office/drawing/2014/main" id="{943B00CE-95DE-4A52-8EBC-5A24B27749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D6E8BE-F651-46E3-9925-911F1E3A7513}"/>
              </a:ext>
            </a:extLst>
          </p:cNvPr>
          <p:cNvSpPr>
            <a:spLocks noGrp="1"/>
          </p:cNvSpPr>
          <p:nvPr>
            <p:ph type="sldNum" sz="quarter" idx="12"/>
          </p:nvPr>
        </p:nvSpPr>
        <p:spPr/>
        <p:txBody>
          <a:bodyPr/>
          <a:lstStyle/>
          <a:p>
            <a:fld id="{8E2CE653-C8C7-4147-977D-75FB5F3C3FB6}" type="slidenum">
              <a:rPr lang="en-US" smtClean="0"/>
              <a:t>‹#›</a:t>
            </a:fld>
            <a:endParaRPr lang="en-US"/>
          </a:p>
        </p:txBody>
      </p:sp>
    </p:spTree>
    <p:extLst>
      <p:ext uri="{BB962C8B-B14F-4D97-AF65-F5344CB8AC3E}">
        <p14:creationId xmlns:p14="http://schemas.microsoft.com/office/powerpoint/2010/main" val="818186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05DA0-69E9-4AF0-B511-3749BED9AD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E2FF5E-ACF8-4918-9B50-FC60A3BF59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EA6E8D-0AD5-42E8-8FC7-0871C3C243B6}"/>
              </a:ext>
            </a:extLst>
          </p:cNvPr>
          <p:cNvSpPr>
            <a:spLocks noGrp="1"/>
          </p:cNvSpPr>
          <p:nvPr>
            <p:ph type="dt" sz="half" idx="10"/>
          </p:nvPr>
        </p:nvSpPr>
        <p:spPr/>
        <p:txBody>
          <a:bodyPr/>
          <a:lstStyle/>
          <a:p>
            <a:fld id="{38AB5A2F-F99F-46B9-865E-DC747BE68DBE}" type="datetimeFigureOut">
              <a:rPr lang="en-US" smtClean="0"/>
              <a:t>11/22/2020</a:t>
            </a:fld>
            <a:endParaRPr lang="en-US"/>
          </a:p>
        </p:txBody>
      </p:sp>
      <p:sp>
        <p:nvSpPr>
          <p:cNvPr id="5" name="Footer Placeholder 4">
            <a:extLst>
              <a:ext uri="{FF2B5EF4-FFF2-40B4-BE49-F238E27FC236}">
                <a16:creationId xmlns:a16="http://schemas.microsoft.com/office/drawing/2014/main" id="{9140DFCA-C8D6-461B-A377-A0C9FAFA9E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7F5106-020A-46AD-9544-DD5AD1980085}"/>
              </a:ext>
            </a:extLst>
          </p:cNvPr>
          <p:cNvSpPr>
            <a:spLocks noGrp="1"/>
          </p:cNvSpPr>
          <p:nvPr>
            <p:ph type="sldNum" sz="quarter" idx="12"/>
          </p:nvPr>
        </p:nvSpPr>
        <p:spPr/>
        <p:txBody>
          <a:bodyPr/>
          <a:lstStyle/>
          <a:p>
            <a:fld id="{8E2CE653-C8C7-4147-977D-75FB5F3C3FB6}" type="slidenum">
              <a:rPr lang="en-US" smtClean="0"/>
              <a:t>‹#›</a:t>
            </a:fld>
            <a:endParaRPr lang="en-US"/>
          </a:p>
        </p:txBody>
      </p:sp>
    </p:spTree>
    <p:extLst>
      <p:ext uri="{BB962C8B-B14F-4D97-AF65-F5344CB8AC3E}">
        <p14:creationId xmlns:p14="http://schemas.microsoft.com/office/powerpoint/2010/main" val="3244076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DD183-0304-4BF8-88DE-F5EA4E14EC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FD68C4-6E82-48B7-A08D-9BA3EE503A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A6F91F-6EAC-4CEE-9A48-29AF65C2EC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A1BF54-CFC7-4ACC-AC59-3431A88FCF7F}"/>
              </a:ext>
            </a:extLst>
          </p:cNvPr>
          <p:cNvSpPr>
            <a:spLocks noGrp="1"/>
          </p:cNvSpPr>
          <p:nvPr>
            <p:ph type="dt" sz="half" idx="10"/>
          </p:nvPr>
        </p:nvSpPr>
        <p:spPr/>
        <p:txBody>
          <a:bodyPr/>
          <a:lstStyle/>
          <a:p>
            <a:fld id="{38AB5A2F-F99F-46B9-865E-DC747BE68DBE}" type="datetimeFigureOut">
              <a:rPr lang="en-US" smtClean="0"/>
              <a:t>11/22/2020</a:t>
            </a:fld>
            <a:endParaRPr lang="en-US"/>
          </a:p>
        </p:txBody>
      </p:sp>
      <p:sp>
        <p:nvSpPr>
          <p:cNvPr id="6" name="Footer Placeholder 5">
            <a:extLst>
              <a:ext uri="{FF2B5EF4-FFF2-40B4-BE49-F238E27FC236}">
                <a16:creationId xmlns:a16="http://schemas.microsoft.com/office/drawing/2014/main" id="{9AEAF2CC-9EFD-4FCA-83DE-FC85694737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DE004F-9E98-439A-9F73-200EBE31923D}"/>
              </a:ext>
            </a:extLst>
          </p:cNvPr>
          <p:cNvSpPr>
            <a:spLocks noGrp="1"/>
          </p:cNvSpPr>
          <p:nvPr>
            <p:ph type="sldNum" sz="quarter" idx="12"/>
          </p:nvPr>
        </p:nvSpPr>
        <p:spPr/>
        <p:txBody>
          <a:bodyPr/>
          <a:lstStyle/>
          <a:p>
            <a:fld id="{8E2CE653-C8C7-4147-977D-75FB5F3C3FB6}" type="slidenum">
              <a:rPr lang="en-US" smtClean="0"/>
              <a:t>‹#›</a:t>
            </a:fld>
            <a:endParaRPr lang="en-US"/>
          </a:p>
        </p:txBody>
      </p:sp>
    </p:spTree>
    <p:extLst>
      <p:ext uri="{BB962C8B-B14F-4D97-AF65-F5344CB8AC3E}">
        <p14:creationId xmlns:p14="http://schemas.microsoft.com/office/powerpoint/2010/main" val="1634361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70E55-F51C-4718-8452-C9D4F4BAF9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05EFCB-9EC1-444F-9E65-194FFC7700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4309C4-A273-4AB1-B3F9-E8877DEA13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29AFAE-4EAF-4736-A19A-107BC279BA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A89626-A145-4C07-BC94-BD9064384D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9A63CD-146A-4451-A15E-9D8B794A4AF0}"/>
              </a:ext>
            </a:extLst>
          </p:cNvPr>
          <p:cNvSpPr>
            <a:spLocks noGrp="1"/>
          </p:cNvSpPr>
          <p:nvPr>
            <p:ph type="dt" sz="half" idx="10"/>
          </p:nvPr>
        </p:nvSpPr>
        <p:spPr/>
        <p:txBody>
          <a:bodyPr/>
          <a:lstStyle/>
          <a:p>
            <a:fld id="{38AB5A2F-F99F-46B9-865E-DC747BE68DBE}" type="datetimeFigureOut">
              <a:rPr lang="en-US" smtClean="0"/>
              <a:t>11/22/2020</a:t>
            </a:fld>
            <a:endParaRPr lang="en-US"/>
          </a:p>
        </p:txBody>
      </p:sp>
      <p:sp>
        <p:nvSpPr>
          <p:cNvPr id="8" name="Footer Placeholder 7">
            <a:extLst>
              <a:ext uri="{FF2B5EF4-FFF2-40B4-BE49-F238E27FC236}">
                <a16:creationId xmlns:a16="http://schemas.microsoft.com/office/drawing/2014/main" id="{99F89D05-B7EE-46AA-99B6-7AC9C2D301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B6B7B3-94EA-40B9-B917-8E6CF9D10DF4}"/>
              </a:ext>
            </a:extLst>
          </p:cNvPr>
          <p:cNvSpPr>
            <a:spLocks noGrp="1"/>
          </p:cNvSpPr>
          <p:nvPr>
            <p:ph type="sldNum" sz="quarter" idx="12"/>
          </p:nvPr>
        </p:nvSpPr>
        <p:spPr/>
        <p:txBody>
          <a:bodyPr/>
          <a:lstStyle/>
          <a:p>
            <a:fld id="{8E2CE653-C8C7-4147-977D-75FB5F3C3FB6}" type="slidenum">
              <a:rPr lang="en-US" smtClean="0"/>
              <a:t>‹#›</a:t>
            </a:fld>
            <a:endParaRPr lang="en-US"/>
          </a:p>
        </p:txBody>
      </p:sp>
    </p:spTree>
    <p:extLst>
      <p:ext uri="{BB962C8B-B14F-4D97-AF65-F5344CB8AC3E}">
        <p14:creationId xmlns:p14="http://schemas.microsoft.com/office/powerpoint/2010/main" val="3051707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1869E-8CBD-415F-BE34-8A9CABBC5E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578BD1-564B-403F-8FA8-1A52AFE9B983}"/>
              </a:ext>
            </a:extLst>
          </p:cNvPr>
          <p:cNvSpPr>
            <a:spLocks noGrp="1"/>
          </p:cNvSpPr>
          <p:nvPr>
            <p:ph type="dt" sz="half" idx="10"/>
          </p:nvPr>
        </p:nvSpPr>
        <p:spPr/>
        <p:txBody>
          <a:bodyPr/>
          <a:lstStyle/>
          <a:p>
            <a:fld id="{38AB5A2F-F99F-46B9-865E-DC747BE68DBE}" type="datetimeFigureOut">
              <a:rPr lang="en-US" smtClean="0"/>
              <a:t>11/22/2020</a:t>
            </a:fld>
            <a:endParaRPr lang="en-US"/>
          </a:p>
        </p:txBody>
      </p:sp>
      <p:sp>
        <p:nvSpPr>
          <p:cNvPr id="4" name="Footer Placeholder 3">
            <a:extLst>
              <a:ext uri="{FF2B5EF4-FFF2-40B4-BE49-F238E27FC236}">
                <a16:creationId xmlns:a16="http://schemas.microsoft.com/office/drawing/2014/main" id="{EE353E23-D230-4DBC-AD13-E0FEEDEB72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C8291B-8AC5-4C63-A8F7-90B830AA00CE}"/>
              </a:ext>
            </a:extLst>
          </p:cNvPr>
          <p:cNvSpPr>
            <a:spLocks noGrp="1"/>
          </p:cNvSpPr>
          <p:nvPr>
            <p:ph type="sldNum" sz="quarter" idx="12"/>
          </p:nvPr>
        </p:nvSpPr>
        <p:spPr/>
        <p:txBody>
          <a:bodyPr/>
          <a:lstStyle/>
          <a:p>
            <a:fld id="{8E2CE653-C8C7-4147-977D-75FB5F3C3FB6}" type="slidenum">
              <a:rPr lang="en-US" smtClean="0"/>
              <a:t>‹#›</a:t>
            </a:fld>
            <a:endParaRPr lang="en-US"/>
          </a:p>
        </p:txBody>
      </p:sp>
    </p:spTree>
    <p:extLst>
      <p:ext uri="{BB962C8B-B14F-4D97-AF65-F5344CB8AC3E}">
        <p14:creationId xmlns:p14="http://schemas.microsoft.com/office/powerpoint/2010/main" val="3871259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D7C9CC-5EA4-4B28-B989-243739BAA9FC}"/>
              </a:ext>
            </a:extLst>
          </p:cNvPr>
          <p:cNvSpPr>
            <a:spLocks noGrp="1"/>
          </p:cNvSpPr>
          <p:nvPr>
            <p:ph type="dt" sz="half" idx="10"/>
          </p:nvPr>
        </p:nvSpPr>
        <p:spPr/>
        <p:txBody>
          <a:bodyPr/>
          <a:lstStyle/>
          <a:p>
            <a:fld id="{38AB5A2F-F99F-46B9-865E-DC747BE68DBE}" type="datetimeFigureOut">
              <a:rPr lang="en-US" smtClean="0"/>
              <a:t>11/22/2020</a:t>
            </a:fld>
            <a:endParaRPr lang="en-US"/>
          </a:p>
        </p:txBody>
      </p:sp>
      <p:sp>
        <p:nvSpPr>
          <p:cNvPr id="3" name="Footer Placeholder 2">
            <a:extLst>
              <a:ext uri="{FF2B5EF4-FFF2-40B4-BE49-F238E27FC236}">
                <a16:creationId xmlns:a16="http://schemas.microsoft.com/office/drawing/2014/main" id="{D740ED78-ADFD-46E0-A44B-95CFA00289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C00C7A-1691-4ABC-97AF-106C1C2535E1}"/>
              </a:ext>
            </a:extLst>
          </p:cNvPr>
          <p:cNvSpPr>
            <a:spLocks noGrp="1"/>
          </p:cNvSpPr>
          <p:nvPr>
            <p:ph type="sldNum" sz="quarter" idx="12"/>
          </p:nvPr>
        </p:nvSpPr>
        <p:spPr/>
        <p:txBody>
          <a:bodyPr/>
          <a:lstStyle/>
          <a:p>
            <a:fld id="{8E2CE653-C8C7-4147-977D-75FB5F3C3FB6}" type="slidenum">
              <a:rPr lang="en-US" smtClean="0"/>
              <a:t>‹#›</a:t>
            </a:fld>
            <a:endParaRPr lang="en-US"/>
          </a:p>
        </p:txBody>
      </p:sp>
    </p:spTree>
    <p:extLst>
      <p:ext uri="{BB962C8B-B14F-4D97-AF65-F5344CB8AC3E}">
        <p14:creationId xmlns:p14="http://schemas.microsoft.com/office/powerpoint/2010/main" val="1483700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72BBF-CC39-42AA-A5FC-5DE46C7E92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BBF11D-216B-4E2B-B9D3-8374A065F5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0930CB-58A1-4118-9393-5469029133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7AAEF3-7507-4F35-8691-DC0FFEF8C09F}"/>
              </a:ext>
            </a:extLst>
          </p:cNvPr>
          <p:cNvSpPr>
            <a:spLocks noGrp="1"/>
          </p:cNvSpPr>
          <p:nvPr>
            <p:ph type="dt" sz="half" idx="10"/>
          </p:nvPr>
        </p:nvSpPr>
        <p:spPr/>
        <p:txBody>
          <a:bodyPr/>
          <a:lstStyle/>
          <a:p>
            <a:fld id="{38AB5A2F-F99F-46B9-865E-DC747BE68DBE}" type="datetimeFigureOut">
              <a:rPr lang="en-US" smtClean="0"/>
              <a:t>11/22/2020</a:t>
            </a:fld>
            <a:endParaRPr lang="en-US"/>
          </a:p>
        </p:txBody>
      </p:sp>
      <p:sp>
        <p:nvSpPr>
          <p:cNvPr id="6" name="Footer Placeholder 5">
            <a:extLst>
              <a:ext uri="{FF2B5EF4-FFF2-40B4-BE49-F238E27FC236}">
                <a16:creationId xmlns:a16="http://schemas.microsoft.com/office/drawing/2014/main" id="{62019AD0-70EF-4A90-8B3B-5F992BBC41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A2A9AA-24E5-4B68-9F22-78D16E072445}"/>
              </a:ext>
            </a:extLst>
          </p:cNvPr>
          <p:cNvSpPr>
            <a:spLocks noGrp="1"/>
          </p:cNvSpPr>
          <p:nvPr>
            <p:ph type="sldNum" sz="quarter" idx="12"/>
          </p:nvPr>
        </p:nvSpPr>
        <p:spPr/>
        <p:txBody>
          <a:bodyPr/>
          <a:lstStyle/>
          <a:p>
            <a:fld id="{8E2CE653-C8C7-4147-977D-75FB5F3C3FB6}" type="slidenum">
              <a:rPr lang="en-US" smtClean="0"/>
              <a:t>‹#›</a:t>
            </a:fld>
            <a:endParaRPr lang="en-US"/>
          </a:p>
        </p:txBody>
      </p:sp>
    </p:spTree>
    <p:extLst>
      <p:ext uri="{BB962C8B-B14F-4D97-AF65-F5344CB8AC3E}">
        <p14:creationId xmlns:p14="http://schemas.microsoft.com/office/powerpoint/2010/main" val="3019368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DF3B2-82E3-416E-AC7C-F1B1B6C50D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0E960E-15C6-448E-9946-37E966F4D5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857502-2517-431B-8C10-9A421B5B3E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D3E78C-8568-46F7-AA57-4F63C5DEAC97}"/>
              </a:ext>
            </a:extLst>
          </p:cNvPr>
          <p:cNvSpPr>
            <a:spLocks noGrp="1"/>
          </p:cNvSpPr>
          <p:nvPr>
            <p:ph type="dt" sz="half" idx="10"/>
          </p:nvPr>
        </p:nvSpPr>
        <p:spPr/>
        <p:txBody>
          <a:bodyPr/>
          <a:lstStyle/>
          <a:p>
            <a:fld id="{38AB5A2F-F99F-46B9-865E-DC747BE68DBE}" type="datetimeFigureOut">
              <a:rPr lang="en-US" smtClean="0"/>
              <a:t>11/22/2020</a:t>
            </a:fld>
            <a:endParaRPr lang="en-US"/>
          </a:p>
        </p:txBody>
      </p:sp>
      <p:sp>
        <p:nvSpPr>
          <p:cNvPr id="6" name="Footer Placeholder 5">
            <a:extLst>
              <a:ext uri="{FF2B5EF4-FFF2-40B4-BE49-F238E27FC236}">
                <a16:creationId xmlns:a16="http://schemas.microsoft.com/office/drawing/2014/main" id="{D9686C01-B92A-4B09-BE94-8617CBA506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66E026-DF3D-4EE5-BFA1-C39B24D23209}"/>
              </a:ext>
            </a:extLst>
          </p:cNvPr>
          <p:cNvSpPr>
            <a:spLocks noGrp="1"/>
          </p:cNvSpPr>
          <p:nvPr>
            <p:ph type="sldNum" sz="quarter" idx="12"/>
          </p:nvPr>
        </p:nvSpPr>
        <p:spPr/>
        <p:txBody>
          <a:bodyPr/>
          <a:lstStyle/>
          <a:p>
            <a:fld id="{8E2CE653-C8C7-4147-977D-75FB5F3C3FB6}" type="slidenum">
              <a:rPr lang="en-US" smtClean="0"/>
              <a:t>‹#›</a:t>
            </a:fld>
            <a:endParaRPr lang="en-US"/>
          </a:p>
        </p:txBody>
      </p:sp>
    </p:spTree>
    <p:extLst>
      <p:ext uri="{BB962C8B-B14F-4D97-AF65-F5344CB8AC3E}">
        <p14:creationId xmlns:p14="http://schemas.microsoft.com/office/powerpoint/2010/main" val="1889421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3590F8-4E3D-48D4-B830-16242BAD21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AAC78F-32D3-4E2F-8808-482262903D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E1348E-CB5F-4850-AF1C-A3887A8127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B5A2F-F99F-46B9-865E-DC747BE68DBE}" type="datetimeFigureOut">
              <a:rPr lang="en-US" smtClean="0"/>
              <a:t>11/22/2020</a:t>
            </a:fld>
            <a:endParaRPr lang="en-US"/>
          </a:p>
        </p:txBody>
      </p:sp>
      <p:sp>
        <p:nvSpPr>
          <p:cNvPr id="5" name="Footer Placeholder 4">
            <a:extLst>
              <a:ext uri="{FF2B5EF4-FFF2-40B4-BE49-F238E27FC236}">
                <a16:creationId xmlns:a16="http://schemas.microsoft.com/office/drawing/2014/main" id="{5652B4E2-9617-456B-B518-8A62543187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580A04-D0FE-4352-98AD-244915B1E7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CE653-C8C7-4147-977D-75FB5F3C3FB6}" type="slidenum">
              <a:rPr lang="en-US" smtClean="0"/>
              <a:t>‹#›</a:t>
            </a:fld>
            <a:endParaRPr lang="en-US"/>
          </a:p>
        </p:txBody>
      </p:sp>
    </p:spTree>
    <p:extLst>
      <p:ext uri="{BB962C8B-B14F-4D97-AF65-F5344CB8AC3E}">
        <p14:creationId xmlns:p14="http://schemas.microsoft.com/office/powerpoint/2010/main" val="281394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A3778-7431-4626-A162-99D952081D85}"/>
              </a:ext>
            </a:extLst>
          </p:cNvPr>
          <p:cNvSpPr>
            <a:spLocks noGrp="1"/>
          </p:cNvSpPr>
          <p:nvPr>
            <p:ph type="ctrTitle"/>
          </p:nvPr>
        </p:nvSpPr>
        <p:spPr>
          <a:xfrm>
            <a:off x="1524000" y="1122364"/>
            <a:ext cx="9144000" cy="1212874"/>
          </a:xfrm>
        </p:spPr>
        <p:txBody>
          <a:bodyPr/>
          <a:lstStyle/>
          <a:p>
            <a:r>
              <a:rPr lang="en-US" dirty="0">
                <a:latin typeface="Abadi" panose="020B0604020104020204" pitchFamily="34" charset="0"/>
              </a:rPr>
              <a:t>Article 25</a:t>
            </a:r>
          </a:p>
        </p:txBody>
      </p:sp>
      <p:sp>
        <p:nvSpPr>
          <p:cNvPr id="3" name="Subtitle 2">
            <a:extLst>
              <a:ext uri="{FF2B5EF4-FFF2-40B4-BE49-F238E27FC236}">
                <a16:creationId xmlns:a16="http://schemas.microsoft.com/office/drawing/2014/main" id="{BD23B809-E0C0-499B-AD8C-A9953DA9EEAC}"/>
              </a:ext>
            </a:extLst>
          </p:cNvPr>
          <p:cNvSpPr>
            <a:spLocks noGrp="1"/>
          </p:cNvSpPr>
          <p:nvPr>
            <p:ph type="subTitle" idx="1"/>
          </p:nvPr>
        </p:nvSpPr>
        <p:spPr>
          <a:xfrm>
            <a:off x="755374" y="3602038"/>
            <a:ext cx="10363200" cy="2133598"/>
          </a:xfrm>
        </p:spPr>
        <p:txBody>
          <a:bodyPr>
            <a:normAutofit/>
          </a:bodyPr>
          <a:lstStyle/>
          <a:p>
            <a:pPr>
              <a:lnSpc>
                <a:spcPct val="150000"/>
              </a:lnSpc>
            </a:pPr>
            <a:r>
              <a:rPr lang="en-US" sz="2800" dirty="0">
                <a:latin typeface="Abadi" panose="020B0604020104020204" pitchFamily="34" charset="0"/>
              </a:rPr>
              <a:t>“Regarding expenses necessary for the life of the fraternity . . .     </a:t>
            </a:r>
            <a:r>
              <a:rPr lang="en-US" sz="2800" dirty="0">
                <a:solidFill>
                  <a:srgbClr val="FF0000"/>
                </a:solidFill>
                <a:latin typeface="Abadi" panose="020B0604020104020204" pitchFamily="34" charset="0"/>
              </a:rPr>
              <a:t>all</a:t>
            </a:r>
            <a:r>
              <a:rPr lang="en-US" sz="2800" dirty="0">
                <a:latin typeface="Abadi" panose="020B0604020104020204" pitchFamily="34" charset="0"/>
              </a:rPr>
              <a:t> the brothers and sisters should offer a contribution                           </a:t>
            </a:r>
            <a:r>
              <a:rPr lang="en-US" sz="2800" dirty="0">
                <a:solidFill>
                  <a:srgbClr val="FF0000"/>
                </a:solidFill>
                <a:latin typeface="Abadi" panose="020B0604020104020204" pitchFamily="34" charset="0"/>
              </a:rPr>
              <a:t>according to their means</a:t>
            </a:r>
            <a:r>
              <a:rPr lang="en-US" sz="2800" dirty="0">
                <a:latin typeface="Abadi" panose="020B0604020104020204" pitchFamily="34" charset="0"/>
              </a:rPr>
              <a:t>.</a:t>
            </a:r>
          </a:p>
        </p:txBody>
      </p:sp>
      <p:pic>
        <p:nvPicPr>
          <p:cNvPr id="4" name="Picture 3">
            <a:extLst>
              <a:ext uri="{FF2B5EF4-FFF2-40B4-BE49-F238E27FC236}">
                <a16:creationId xmlns:a16="http://schemas.microsoft.com/office/drawing/2014/main" id="{7C11FDA4-8283-432D-97F6-10FF69EE1A78}"/>
              </a:ext>
            </a:extLst>
          </p:cNvPr>
          <p:cNvPicPr>
            <a:picLocks noChangeAspect="1"/>
          </p:cNvPicPr>
          <p:nvPr/>
        </p:nvPicPr>
        <p:blipFill>
          <a:blip r:embed="rId2"/>
          <a:stretch>
            <a:fillRect/>
          </a:stretch>
        </p:blipFill>
        <p:spPr>
          <a:xfrm>
            <a:off x="2203161" y="332557"/>
            <a:ext cx="1638300" cy="2790825"/>
          </a:xfrm>
          <a:prstGeom prst="rect">
            <a:avLst/>
          </a:prstGeom>
        </p:spPr>
      </p:pic>
    </p:spTree>
    <p:extLst>
      <p:ext uri="{BB962C8B-B14F-4D97-AF65-F5344CB8AC3E}">
        <p14:creationId xmlns:p14="http://schemas.microsoft.com/office/powerpoint/2010/main" val="2542677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83C57-5D8E-4B87-A188-7064CDF2AA34}"/>
              </a:ext>
            </a:extLst>
          </p:cNvPr>
          <p:cNvSpPr>
            <a:spLocks noGrp="1"/>
          </p:cNvSpPr>
          <p:nvPr>
            <p:ph type="title"/>
          </p:nvPr>
        </p:nvSpPr>
        <p:spPr/>
        <p:txBody>
          <a:bodyPr/>
          <a:lstStyle/>
          <a:p>
            <a:r>
              <a:rPr lang="en-US" dirty="0">
                <a:latin typeface="Abadi" panose="020B0604020104020204" pitchFamily="34" charset="0"/>
              </a:rPr>
              <a:t>Add the projected totals for each category:</a:t>
            </a:r>
          </a:p>
        </p:txBody>
      </p:sp>
      <p:sp>
        <p:nvSpPr>
          <p:cNvPr id="3" name="Content Placeholder 2">
            <a:extLst>
              <a:ext uri="{FF2B5EF4-FFF2-40B4-BE49-F238E27FC236}">
                <a16:creationId xmlns:a16="http://schemas.microsoft.com/office/drawing/2014/main" id="{506BEF53-A3B1-49D5-BBAE-9AFF5DAA5D85}"/>
              </a:ext>
            </a:extLst>
          </p:cNvPr>
          <p:cNvSpPr>
            <a:spLocks noGrp="1"/>
          </p:cNvSpPr>
          <p:nvPr>
            <p:ph idx="1"/>
          </p:nvPr>
        </p:nvSpPr>
        <p:spPr/>
        <p:txBody>
          <a:bodyPr>
            <a:normAutofit lnSpcReduction="10000"/>
          </a:bodyPr>
          <a:lstStyle/>
          <a:p>
            <a:r>
              <a:rPr lang="en-US" dirty="0">
                <a:latin typeface="Abadi" panose="020B0604020104020204" pitchFamily="34" charset="0"/>
              </a:rPr>
              <a:t>Contribution to region					$400</a:t>
            </a:r>
          </a:p>
          <a:p>
            <a:r>
              <a:rPr lang="en-US" dirty="0">
                <a:latin typeface="Abadi" panose="020B0604020104020204" pitchFamily="34" charset="0"/>
              </a:rPr>
              <a:t>Formation							$300</a:t>
            </a:r>
          </a:p>
          <a:p>
            <a:r>
              <a:rPr lang="en-US" dirty="0">
                <a:latin typeface="Abadi" panose="020B0604020104020204" pitchFamily="34" charset="0"/>
              </a:rPr>
              <a:t>Spiritual assistant					$275</a:t>
            </a:r>
          </a:p>
          <a:p>
            <a:r>
              <a:rPr lang="en-US" dirty="0">
                <a:latin typeface="Abadi" panose="020B0604020104020204" pitchFamily="34" charset="0"/>
              </a:rPr>
              <a:t>Facility rent						$550</a:t>
            </a:r>
          </a:p>
          <a:p>
            <a:r>
              <a:rPr lang="en-US" dirty="0">
                <a:latin typeface="Abadi" panose="020B0604020104020204" pitchFamily="34" charset="0"/>
              </a:rPr>
              <a:t>Miscellaneous						$100</a:t>
            </a:r>
          </a:p>
          <a:p>
            <a:endParaRPr lang="en-US" dirty="0">
              <a:latin typeface="Abadi" panose="020B0604020104020204" pitchFamily="34" charset="0"/>
            </a:endParaRPr>
          </a:p>
          <a:p>
            <a:r>
              <a:rPr lang="en-US" dirty="0">
                <a:latin typeface="Abadi" panose="020B0604020104020204" pitchFamily="34" charset="0"/>
              </a:rPr>
              <a:t>TOTAL						         </a:t>
            </a:r>
            <a:r>
              <a:rPr lang="en-US" dirty="0">
                <a:solidFill>
                  <a:srgbClr val="FF0000"/>
                </a:solidFill>
                <a:latin typeface="Abadi" panose="020B0604020104020204" pitchFamily="34" charset="0"/>
              </a:rPr>
              <a:t>$1,725</a:t>
            </a:r>
          </a:p>
          <a:p>
            <a:endParaRPr lang="en-US" dirty="0">
              <a:solidFill>
                <a:srgbClr val="FF0000"/>
              </a:solidFill>
              <a:latin typeface="Abadi" panose="020B0604020104020204" pitchFamily="34" charset="0"/>
            </a:endParaRPr>
          </a:p>
          <a:p>
            <a:r>
              <a:rPr lang="en-US" dirty="0">
                <a:latin typeface="Abadi" panose="020B0604020104020204" pitchFamily="34" charset="0"/>
              </a:rPr>
              <a:t>Monthly needed income ($1725/11) = $157.00</a:t>
            </a:r>
          </a:p>
          <a:p>
            <a:endParaRPr lang="en-US" dirty="0"/>
          </a:p>
        </p:txBody>
      </p:sp>
    </p:spTree>
    <p:extLst>
      <p:ext uri="{BB962C8B-B14F-4D97-AF65-F5344CB8AC3E}">
        <p14:creationId xmlns:p14="http://schemas.microsoft.com/office/powerpoint/2010/main" val="654047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0959-ADF2-445C-832E-5DA0B017CCA7}"/>
              </a:ext>
            </a:extLst>
          </p:cNvPr>
          <p:cNvSpPr>
            <a:spLocks noGrp="1"/>
          </p:cNvSpPr>
          <p:nvPr>
            <p:ph type="title"/>
          </p:nvPr>
        </p:nvSpPr>
        <p:spPr/>
        <p:txBody>
          <a:bodyPr/>
          <a:lstStyle/>
          <a:p>
            <a:r>
              <a:rPr lang="en-US" dirty="0">
                <a:latin typeface="Abadi" panose="020B0604020104020204" pitchFamily="34" charset="0"/>
              </a:rPr>
              <a:t>Share anticipated expenses (budget) with the fraternity.</a:t>
            </a:r>
          </a:p>
        </p:txBody>
      </p:sp>
      <p:sp>
        <p:nvSpPr>
          <p:cNvPr id="3" name="Content Placeholder 2">
            <a:extLst>
              <a:ext uri="{FF2B5EF4-FFF2-40B4-BE49-F238E27FC236}">
                <a16:creationId xmlns:a16="http://schemas.microsoft.com/office/drawing/2014/main" id="{185FD625-C826-4AB9-8300-8250BCA6A819}"/>
              </a:ext>
            </a:extLst>
          </p:cNvPr>
          <p:cNvSpPr>
            <a:spLocks noGrp="1"/>
          </p:cNvSpPr>
          <p:nvPr>
            <p:ph idx="1"/>
          </p:nvPr>
        </p:nvSpPr>
        <p:spPr>
          <a:xfrm>
            <a:off x="838200" y="1974573"/>
            <a:ext cx="10515600" cy="4202389"/>
          </a:xfrm>
        </p:spPr>
        <p:txBody>
          <a:bodyPr>
            <a:normAutofit lnSpcReduction="10000"/>
          </a:bodyPr>
          <a:lstStyle/>
          <a:p>
            <a:r>
              <a:rPr lang="en-US" dirty="0">
                <a:solidFill>
                  <a:srgbClr val="FF0000"/>
                </a:solidFill>
                <a:latin typeface="Abadi" panose="020B0604020104020204" pitchFamily="34" charset="0"/>
              </a:rPr>
              <a:t>!</a:t>
            </a:r>
            <a:r>
              <a:rPr lang="en-US" dirty="0">
                <a:latin typeface="Abadi" panose="020B0604020104020204" pitchFamily="34" charset="0"/>
              </a:rPr>
              <a:t> We are an organic union – ALIVE!</a:t>
            </a:r>
          </a:p>
          <a:p>
            <a:r>
              <a:rPr lang="en-US" dirty="0">
                <a:latin typeface="Abadi" panose="020B0604020104020204" pitchFamily="34" charset="0"/>
              </a:rPr>
              <a:t>We </a:t>
            </a:r>
            <a:r>
              <a:rPr lang="en-US" dirty="0">
                <a:solidFill>
                  <a:srgbClr val="FF0000"/>
                </a:solidFill>
                <a:latin typeface="Abadi" panose="020B0604020104020204" pitchFamily="34" charset="0"/>
              </a:rPr>
              <a:t>cannot request </a:t>
            </a:r>
            <a:r>
              <a:rPr lang="en-US" dirty="0">
                <a:latin typeface="Abadi" panose="020B0604020104020204" pitchFamily="34" charset="0"/>
              </a:rPr>
              <a:t>a set amount from each member.</a:t>
            </a:r>
          </a:p>
          <a:p>
            <a:r>
              <a:rPr lang="en-US" dirty="0">
                <a:latin typeface="Abadi" panose="020B0604020104020204" pitchFamily="34" charset="0"/>
              </a:rPr>
              <a:t>When people see what’s needed, they will plan accordingly.</a:t>
            </a:r>
          </a:p>
          <a:p>
            <a:pPr lvl="1"/>
            <a:r>
              <a:rPr lang="en-US" dirty="0">
                <a:latin typeface="Abadi" panose="020B0604020104020204" pitchFamily="34" charset="0"/>
              </a:rPr>
              <a:t>2 members give $10 a month ($20)</a:t>
            </a:r>
          </a:p>
          <a:p>
            <a:pPr lvl="1"/>
            <a:r>
              <a:rPr lang="en-US" dirty="0">
                <a:latin typeface="Abadi" panose="020B0604020104020204" pitchFamily="34" charset="0"/>
              </a:rPr>
              <a:t>1 member gives $5 a month  ($5)</a:t>
            </a:r>
          </a:p>
          <a:p>
            <a:pPr lvl="1"/>
            <a:r>
              <a:rPr lang="en-US" dirty="0">
                <a:latin typeface="Abadi" panose="020B0604020104020204" pitchFamily="34" charset="0"/>
              </a:rPr>
              <a:t>3 members give $20 a month  ($60)</a:t>
            </a:r>
          </a:p>
          <a:p>
            <a:pPr lvl="1"/>
            <a:r>
              <a:rPr lang="en-US" dirty="0">
                <a:latin typeface="Abadi" panose="020B0604020104020204" pitchFamily="34" charset="0"/>
              </a:rPr>
              <a:t>2 members give $25 a month  ($50)</a:t>
            </a:r>
          </a:p>
          <a:p>
            <a:pPr lvl="1"/>
            <a:r>
              <a:rPr lang="en-US" dirty="0">
                <a:latin typeface="Abadi" panose="020B0604020104020204" pitchFamily="34" charset="0"/>
              </a:rPr>
              <a:t>2 members give $40 a month ($80)</a:t>
            </a:r>
          </a:p>
          <a:p>
            <a:r>
              <a:rPr lang="en-US" dirty="0">
                <a:latin typeface="Abadi" panose="020B0604020104020204" pitchFamily="34" charset="0"/>
              </a:rPr>
              <a:t>Total monthly income = $215</a:t>
            </a:r>
          </a:p>
          <a:p>
            <a:pPr lvl="1"/>
            <a:r>
              <a:rPr lang="en-US" dirty="0">
                <a:latin typeface="Abadi" panose="020B0604020104020204" pitchFamily="34" charset="0"/>
              </a:rPr>
              <a:t>You have exceeded the needed $157 by $58!! Yeah!!  </a:t>
            </a:r>
            <a:r>
              <a:rPr lang="en-US" dirty="0">
                <a:solidFill>
                  <a:srgbClr val="FF0000"/>
                </a:solidFill>
                <a:latin typeface="Abadi" panose="020B0604020104020204" pitchFamily="34" charset="0"/>
              </a:rPr>
              <a:t>TRUST!</a:t>
            </a:r>
            <a:endParaRPr lang="en-US" dirty="0">
              <a:latin typeface="Abadi" panose="020B0604020104020204" pitchFamily="34" charset="0"/>
            </a:endParaRPr>
          </a:p>
        </p:txBody>
      </p:sp>
    </p:spTree>
    <p:extLst>
      <p:ext uri="{BB962C8B-B14F-4D97-AF65-F5344CB8AC3E}">
        <p14:creationId xmlns:p14="http://schemas.microsoft.com/office/powerpoint/2010/main" val="2790939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5E282-6B6D-4CF1-8D9E-47FC14D06857}"/>
              </a:ext>
            </a:extLst>
          </p:cNvPr>
          <p:cNvSpPr>
            <a:spLocks noGrp="1"/>
          </p:cNvSpPr>
          <p:nvPr>
            <p:ph type="title"/>
          </p:nvPr>
        </p:nvSpPr>
        <p:spPr/>
        <p:txBody>
          <a:bodyPr/>
          <a:lstStyle/>
          <a:p>
            <a:r>
              <a:rPr lang="en-US" dirty="0">
                <a:latin typeface="Abadi" panose="020B0604020104020204" pitchFamily="34" charset="0"/>
              </a:rPr>
              <a:t>Treasurer Report</a:t>
            </a:r>
            <a:r>
              <a:rPr lang="en-US" dirty="0"/>
              <a:t>	</a:t>
            </a:r>
          </a:p>
        </p:txBody>
      </p:sp>
      <p:sp>
        <p:nvSpPr>
          <p:cNvPr id="3" name="Content Placeholder 2">
            <a:extLst>
              <a:ext uri="{FF2B5EF4-FFF2-40B4-BE49-F238E27FC236}">
                <a16:creationId xmlns:a16="http://schemas.microsoft.com/office/drawing/2014/main" id="{392524C7-D588-4DA2-8902-D3A14665EA48}"/>
              </a:ext>
            </a:extLst>
          </p:cNvPr>
          <p:cNvSpPr>
            <a:spLocks noGrp="1"/>
          </p:cNvSpPr>
          <p:nvPr>
            <p:ph idx="1"/>
          </p:nvPr>
        </p:nvSpPr>
        <p:spPr>
          <a:xfrm>
            <a:off x="838200" y="1690688"/>
            <a:ext cx="10515600" cy="4486275"/>
          </a:xfrm>
        </p:spPr>
        <p:txBody>
          <a:bodyPr/>
          <a:lstStyle/>
          <a:p>
            <a:r>
              <a:rPr lang="en-US" dirty="0">
                <a:latin typeface="Abadi" panose="020B0604020104020204" pitchFamily="34" charset="0"/>
              </a:rPr>
              <a:t>Transparency</a:t>
            </a:r>
          </a:p>
          <a:p>
            <a:r>
              <a:rPr lang="en-US" dirty="0">
                <a:latin typeface="Abadi" panose="020B0604020104020204" pitchFamily="34" charset="0"/>
              </a:rPr>
              <a:t>Report income and expenses regularly.</a:t>
            </a:r>
          </a:p>
          <a:p>
            <a:pPr lvl="1"/>
            <a:r>
              <a:rPr lang="en-US" dirty="0">
                <a:latin typeface="Abadi" panose="020B0604020104020204" pitchFamily="34" charset="0"/>
              </a:rPr>
              <a:t>Nothing fancy</a:t>
            </a:r>
          </a:p>
          <a:p>
            <a:pPr lvl="1"/>
            <a:r>
              <a:rPr lang="en-US" dirty="0">
                <a:latin typeface="Abadi" panose="020B0604020104020204" pitchFamily="34" charset="0"/>
              </a:rPr>
              <a:t>Income was $215.00  “Thank you.”</a:t>
            </a:r>
          </a:p>
          <a:p>
            <a:pPr lvl="1"/>
            <a:r>
              <a:rPr lang="en-US" dirty="0">
                <a:latin typeface="Abadi" panose="020B0604020104020204" pitchFamily="34" charset="0"/>
              </a:rPr>
              <a:t>We spent $97.20 on …..</a:t>
            </a:r>
          </a:p>
          <a:p>
            <a:r>
              <a:rPr lang="en-US" dirty="0">
                <a:latin typeface="Abadi" panose="020B0604020104020204" pitchFamily="34" charset="0"/>
              </a:rPr>
              <a:t>Ask permission to spend for new unexpected expenses.</a:t>
            </a:r>
          </a:p>
          <a:p>
            <a:r>
              <a:rPr lang="en-US" dirty="0">
                <a:latin typeface="Abadi" panose="020B0604020104020204" pitchFamily="34" charset="0"/>
              </a:rPr>
              <a:t>Thank the members for last month’s income.</a:t>
            </a:r>
          </a:p>
          <a:p>
            <a:r>
              <a:rPr lang="en-US" dirty="0">
                <a:latin typeface="Abadi" panose="020B0604020104020204" pitchFamily="34" charset="0"/>
              </a:rPr>
              <a:t>The more the membership is involved, the more they understand the needs </a:t>
            </a:r>
            <a:r>
              <a:rPr lang="en-US" dirty="0">
                <a:solidFill>
                  <a:srgbClr val="FF0000"/>
                </a:solidFill>
                <a:latin typeface="Abadi" panose="020B0604020104020204" pitchFamily="34" charset="0"/>
              </a:rPr>
              <a:t>and they will contribute!!</a:t>
            </a:r>
            <a:endParaRPr lang="en-US" dirty="0">
              <a:latin typeface="Abadi" panose="020B0604020104020204" pitchFamily="34" charset="0"/>
            </a:endParaRPr>
          </a:p>
        </p:txBody>
      </p:sp>
    </p:spTree>
    <p:extLst>
      <p:ext uri="{BB962C8B-B14F-4D97-AF65-F5344CB8AC3E}">
        <p14:creationId xmlns:p14="http://schemas.microsoft.com/office/powerpoint/2010/main" val="1567041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8664A-5963-47FC-90DD-3B0A51C93BCA}"/>
              </a:ext>
            </a:extLst>
          </p:cNvPr>
          <p:cNvSpPr>
            <a:spLocks noGrp="1"/>
          </p:cNvSpPr>
          <p:nvPr>
            <p:ph type="title"/>
          </p:nvPr>
        </p:nvSpPr>
        <p:spPr/>
        <p:txBody>
          <a:bodyPr/>
          <a:lstStyle/>
          <a:p>
            <a:r>
              <a:rPr lang="en-US" dirty="0">
                <a:latin typeface="Abadi" panose="020B0604020104020204" pitchFamily="34" charset="0"/>
              </a:rPr>
              <a:t>Prioritize!</a:t>
            </a:r>
          </a:p>
        </p:txBody>
      </p:sp>
      <p:sp>
        <p:nvSpPr>
          <p:cNvPr id="3" name="Content Placeholder 2">
            <a:extLst>
              <a:ext uri="{FF2B5EF4-FFF2-40B4-BE49-F238E27FC236}">
                <a16:creationId xmlns:a16="http://schemas.microsoft.com/office/drawing/2014/main" id="{4ADDCD24-0D91-4A9D-855F-581D59357309}"/>
              </a:ext>
            </a:extLst>
          </p:cNvPr>
          <p:cNvSpPr>
            <a:spLocks noGrp="1"/>
          </p:cNvSpPr>
          <p:nvPr>
            <p:ph idx="1"/>
          </p:nvPr>
        </p:nvSpPr>
        <p:spPr/>
        <p:txBody>
          <a:bodyPr>
            <a:normAutofit/>
          </a:bodyPr>
          <a:lstStyle/>
          <a:p>
            <a:r>
              <a:rPr lang="en-US" sz="3600" dirty="0">
                <a:latin typeface="Abadi" panose="020B0604020104020204" pitchFamily="34" charset="0"/>
              </a:rPr>
              <a:t>Meet the needs of the fraternity first.</a:t>
            </a:r>
          </a:p>
          <a:p>
            <a:r>
              <a:rPr lang="en-US" sz="3600" dirty="0">
                <a:latin typeface="Abadi" panose="020B0604020104020204" pitchFamily="34" charset="0"/>
              </a:rPr>
              <a:t>Extra activities come out of excess.</a:t>
            </a:r>
          </a:p>
          <a:p>
            <a:r>
              <a:rPr lang="en-US" sz="3600" dirty="0">
                <a:latin typeface="Abadi" panose="020B0604020104020204" pitchFamily="34" charset="0"/>
              </a:rPr>
              <a:t>Charitable giving comes out of excess.</a:t>
            </a:r>
          </a:p>
          <a:p>
            <a:r>
              <a:rPr lang="en-US" sz="3600" dirty="0">
                <a:latin typeface="Abadi" panose="020B0604020104020204" pitchFamily="34" charset="0"/>
              </a:rPr>
              <a:t>We like excess!!</a:t>
            </a:r>
          </a:p>
          <a:p>
            <a:r>
              <a:rPr lang="en-US" sz="3600" dirty="0">
                <a:latin typeface="Abadi" panose="020B0604020104020204" pitchFamily="34" charset="0"/>
              </a:rPr>
              <a:t>Parable of the unjust steward.</a:t>
            </a:r>
          </a:p>
        </p:txBody>
      </p:sp>
    </p:spTree>
    <p:extLst>
      <p:ext uri="{BB962C8B-B14F-4D97-AF65-F5344CB8AC3E}">
        <p14:creationId xmlns:p14="http://schemas.microsoft.com/office/powerpoint/2010/main" val="4214979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FEC04F-E2EA-4581-AE19-38BBA6D45D60}"/>
              </a:ext>
            </a:extLst>
          </p:cNvPr>
          <p:cNvPicPr>
            <a:picLocks noChangeAspect="1"/>
          </p:cNvPicPr>
          <p:nvPr/>
        </p:nvPicPr>
        <p:blipFill>
          <a:blip r:embed="rId2"/>
          <a:stretch>
            <a:fillRect/>
          </a:stretch>
        </p:blipFill>
        <p:spPr>
          <a:xfrm>
            <a:off x="1333500" y="533400"/>
            <a:ext cx="9525000" cy="5791200"/>
          </a:xfrm>
          <a:prstGeom prst="rect">
            <a:avLst/>
          </a:prstGeom>
        </p:spPr>
      </p:pic>
      <p:sp>
        <p:nvSpPr>
          <p:cNvPr id="2" name="Title 1">
            <a:extLst>
              <a:ext uri="{FF2B5EF4-FFF2-40B4-BE49-F238E27FC236}">
                <a16:creationId xmlns:a16="http://schemas.microsoft.com/office/drawing/2014/main" id="{B3A0ADB4-4A66-4347-82C0-CB0D1DC91366}"/>
              </a:ext>
            </a:extLst>
          </p:cNvPr>
          <p:cNvSpPr>
            <a:spLocks noGrp="1"/>
          </p:cNvSpPr>
          <p:nvPr>
            <p:ph type="title"/>
          </p:nvPr>
        </p:nvSpPr>
        <p:spPr>
          <a:xfrm>
            <a:off x="838200" y="5486400"/>
            <a:ext cx="10515600" cy="424070"/>
          </a:xfrm>
        </p:spPr>
        <p:txBody>
          <a:bodyPr>
            <a:normAutofit/>
          </a:bodyPr>
          <a:lstStyle/>
          <a:p>
            <a:pPr algn="r"/>
            <a:r>
              <a:rPr lang="en-US" sz="800" dirty="0"/>
              <a:t>Google: St John One: One</a:t>
            </a:r>
          </a:p>
        </p:txBody>
      </p:sp>
    </p:spTree>
    <p:extLst>
      <p:ext uri="{BB962C8B-B14F-4D97-AF65-F5344CB8AC3E}">
        <p14:creationId xmlns:p14="http://schemas.microsoft.com/office/powerpoint/2010/main" val="2061952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BD5322-4EE9-46F9-87DB-A947D988305F}"/>
              </a:ext>
            </a:extLst>
          </p:cNvPr>
          <p:cNvSpPr>
            <a:spLocks noGrp="1"/>
          </p:cNvSpPr>
          <p:nvPr>
            <p:ph type="title"/>
          </p:nvPr>
        </p:nvSpPr>
        <p:spPr/>
        <p:txBody>
          <a:bodyPr/>
          <a:lstStyle/>
          <a:p>
            <a:pPr algn="ctr"/>
            <a:r>
              <a:rPr lang="en-US" dirty="0">
                <a:latin typeface="Abadi" panose="020B0604020104020204" pitchFamily="34" charset="0"/>
              </a:rPr>
              <a:t>Impact drives Income</a:t>
            </a:r>
          </a:p>
        </p:txBody>
      </p:sp>
      <p:sp>
        <p:nvSpPr>
          <p:cNvPr id="5" name="Subtitle 4">
            <a:extLst>
              <a:ext uri="{FF2B5EF4-FFF2-40B4-BE49-F238E27FC236}">
                <a16:creationId xmlns:a16="http://schemas.microsoft.com/office/drawing/2014/main" id="{BB1D5EB4-AFEA-4B01-AA81-F47D8C52DBBC}"/>
              </a:ext>
            </a:extLst>
          </p:cNvPr>
          <p:cNvSpPr>
            <a:spLocks noGrp="1"/>
          </p:cNvSpPr>
          <p:nvPr>
            <p:ph idx="1"/>
          </p:nvPr>
        </p:nvSpPr>
        <p:spPr/>
        <p:txBody>
          <a:bodyPr>
            <a:normAutofit fontScale="85000" lnSpcReduction="20000"/>
          </a:bodyPr>
          <a:lstStyle/>
          <a:p>
            <a:r>
              <a:rPr lang="en-US" sz="3200" dirty="0">
                <a:latin typeface="Abadi" panose="020B0604020104020204" pitchFamily="34" charset="0"/>
              </a:rPr>
              <a:t>If you have quality programs,                                                         	people </a:t>
            </a:r>
            <a:r>
              <a:rPr lang="en-US" sz="3200" dirty="0">
                <a:solidFill>
                  <a:srgbClr val="FF0000"/>
                </a:solidFill>
                <a:latin typeface="Abadi" panose="020B0604020104020204" pitchFamily="34" charset="0"/>
              </a:rPr>
              <a:t>will give</a:t>
            </a:r>
            <a:r>
              <a:rPr lang="en-US" sz="3200" dirty="0">
                <a:latin typeface="Abadi" panose="020B0604020104020204" pitchFamily="34" charset="0"/>
              </a:rPr>
              <a:t>.</a:t>
            </a:r>
          </a:p>
          <a:p>
            <a:endParaRPr lang="en-US" sz="3200" dirty="0">
              <a:latin typeface="Abadi" panose="020B0604020104020204" pitchFamily="34" charset="0"/>
            </a:endParaRPr>
          </a:p>
          <a:p>
            <a:r>
              <a:rPr lang="en-US" sz="3200" dirty="0">
                <a:latin typeface="Abadi" panose="020B0604020104020204" pitchFamily="34" charset="0"/>
              </a:rPr>
              <a:t>If people feel welcomed and part of a community,                                          	they </a:t>
            </a:r>
            <a:r>
              <a:rPr lang="en-US" sz="3200" dirty="0">
                <a:solidFill>
                  <a:srgbClr val="FF0000"/>
                </a:solidFill>
                <a:latin typeface="Abadi" panose="020B0604020104020204" pitchFamily="34" charset="0"/>
              </a:rPr>
              <a:t>will give</a:t>
            </a:r>
            <a:r>
              <a:rPr lang="en-US" sz="3200" dirty="0">
                <a:latin typeface="Abadi" panose="020B0604020104020204" pitchFamily="34" charset="0"/>
              </a:rPr>
              <a:t>.</a:t>
            </a:r>
          </a:p>
          <a:p>
            <a:endParaRPr lang="en-US" sz="3200" dirty="0">
              <a:latin typeface="Abadi" panose="020B0604020104020204" pitchFamily="34" charset="0"/>
            </a:endParaRPr>
          </a:p>
          <a:p>
            <a:r>
              <a:rPr lang="en-US" sz="3200" dirty="0">
                <a:latin typeface="Abadi" panose="020B0604020104020204" pitchFamily="34" charset="0"/>
              </a:rPr>
              <a:t>If your program is worth driving across town for,                                          	people </a:t>
            </a:r>
            <a:r>
              <a:rPr lang="en-US" sz="3200" dirty="0">
                <a:solidFill>
                  <a:srgbClr val="FF0000"/>
                </a:solidFill>
                <a:latin typeface="Abadi" panose="020B0604020104020204" pitchFamily="34" charset="0"/>
              </a:rPr>
              <a:t>will give</a:t>
            </a:r>
            <a:r>
              <a:rPr lang="en-US" sz="3200" dirty="0">
                <a:latin typeface="Abadi" panose="020B0604020104020204" pitchFamily="34" charset="0"/>
              </a:rPr>
              <a:t>.</a:t>
            </a:r>
          </a:p>
          <a:p>
            <a:endParaRPr lang="en-US" sz="3200" dirty="0">
              <a:latin typeface="Abadi" panose="020B0604020104020204" pitchFamily="34" charset="0"/>
            </a:endParaRPr>
          </a:p>
          <a:p>
            <a:r>
              <a:rPr lang="en-US" sz="3200" dirty="0">
                <a:latin typeface="Abadi" panose="020B0604020104020204" pitchFamily="34" charset="0"/>
              </a:rPr>
              <a:t>If you share a brief financial report each month,                                             	people will see the fraternity needs and may </a:t>
            </a:r>
            <a:r>
              <a:rPr lang="en-US" sz="3200" dirty="0">
                <a:solidFill>
                  <a:srgbClr val="FF0000"/>
                </a:solidFill>
                <a:latin typeface="Abadi" panose="020B0604020104020204" pitchFamily="34" charset="0"/>
              </a:rPr>
              <a:t>give more</a:t>
            </a:r>
            <a:r>
              <a:rPr lang="en-US" sz="3200" dirty="0">
                <a:latin typeface="Abadi" panose="020B0604020104020204" pitchFamily="34" charset="0"/>
              </a:rPr>
              <a:t>.</a:t>
            </a:r>
          </a:p>
        </p:txBody>
      </p:sp>
    </p:spTree>
    <p:extLst>
      <p:ext uri="{BB962C8B-B14F-4D97-AF65-F5344CB8AC3E}">
        <p14:creationId xmlns:p14="http://schemas.microsoft.com/office/powerpoint/2010/main" val="2538195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E2872-C7E3-4287-B81E-9A6C0DF91DD2}"/>
              </a:ext>
            </a:extLst>
          </p:cNvPr>
          <p:cNvSpPr>
            <a:spLocks noGrp="1"/>
          </p:cNvSpPr>
          <p:nvPr>
            <p:ph type="title"/>
          </p:nvPr>
        </p:nvSpPr>
        <p:spPr/>
        <p:txBody>
          <a:bodyPr/>
          <a:lstStyle/>
          <a:p>
            <a:pPr algn="ctr"/>
            <a:r>
              <a:rPr lang="en-US" dirty="0">
                <a:latin typeface="Abadi" panose="020B0604020104020204" pitchFamily="34" charset="0"/>
              </a:rPr>
              <a:t>Formation is critical!</a:t>
            </a:r>
          </a:p>
        </p:txBody>
      </p:sp>
      <p:sp>
        <p:nvSpPr>
          <p:cNvPr id="3" name="Content Placeholder 2">
            <a:extLst>
              <a:ext uri="{FF2B5EF4-FFF2-40B4-BE49-F238E27FC236}">
                <a16:creationId xmlns:a16="http://schemas.microsoft.com/office/drawing/2014/main" id="{D12D9FDF-8ED5-4899-B0DB-E22357FB5808}"/>
              </a:ext>
            </a:extLst>
          </p:cNvPr>
          <p:cNvSpPr>
            <a:spLocks noGrp="1"/>
          </p:cNvSpPr>
          <p:nvPr>
            <p:ph idx="1"/>
          </p:nvPr>
        </p:nvSpPr>
        <p:spPr/>
        <p:txBody>
          <a:bodyPr>
            <a:normAutofit/>
          </a:bodyPr>
          <a:lstStyle/>
          <a:p>
            <a:r>
              <a:rPr lang="en-US" dirty="0">
                <a:latin typeface="Abadi" panose="020B0604020104020204" pitchFamily="34" charset="0"/>
              </a:rPr>
              <a:t>Formation needs to be a priority in your fraternity.</a:t>
            </a:r>
          </a:p>
          <a:p>
            <a:pPr marL="0" indent="0">
              <a:buNone/>
            </a:pPr>
            <a:r>
              <a:rPr lang="en-US" dirty="0">
                <a:latin typeface="Abadi" panose="020B0604020104020204" pitchFamily="34" charset="0"/>
              </a:rPr>
              <a:t>	Initial formation AND ongoing formation</a:t>
            </a:r>
          </a:p>
          <a:p>
            <a:r>
              <a:rPr lang="en-US" dirty="0">
                <a:latin typeface="Abadi" panose="020B0604020104020204" pitchFamily="34" charset="0"/>
              </a:rPr>
              <a:t>Those entering formation do </a:t>
            </a:r>
            <a:r>
              <a:rPr lang="en-US" dirty="0">
                <a:solidFill>
                  <a:srgbClr val="FF0000"/>
                </a:solidFill>
                <a:latin typeface="Abadi" panose="020B0604020104020204" pitchFamily="34" charset="0"/>
              </a:rPr>
              <a:t>not</a:t>
            </a:r>
            <a:r>
              <a:rPr lang="en-US" dirty="0">
                <a:latin typeface="Abadi" panose="020B0604020104020204" pitchFamily="34" charset="0"/>
              </a:rPr>
              <a:t> buy their own materials.</a:t>
            </a:r>
          </a:p>
          <a:p>
            <a:r>
              <a:rPr lang="en-US" dirty="0">
                <a:latin typeface="Abadi" panose="020B0604020104020204" pitchFamily="34" charset="0"/>
              </a:rPr>
              <a:t>When the fraternity invests in formation, every member of the fraternity has a part in the formation program.</a:t>
            </a:r>
          </a:p>
          <a:p>
            <a:r>
              <a:rPr lang="en-US" dirty="0">
                <a:latin typeface="Abadi" panose="020B0604020104020204" pitchFamily="34" charset="0"/>
              </a:rPr>
              <a:t>The formation director does </a:t>
            </a:r>
            <a:r>
              <a:rPr lang="en-US" dirty="0">
                <a:solidFill>
                  <a:srgbClr val="FF0000"/>
                </a:solidFill>
                <a:latin typeface="Abadi" panose="020B0604020104020204" pitchFamily="34" charset="0"/>
              </a:rPr>
              <a:t>not</a:t>
            </a:r>
            <a:r>
              <a:rPr lang="en-US" dirty="0">
                <a:latin typeface="Abadi" panose="020B0604020104020204" pitchFamily="34" charset="0"/>
              </a:rPr>
              <a:t> pay for formation materials out of his/her pocket.</a:t>
            </a:r>
          </a:p>
          <a:p>
            <a:r>
              <a:rPr lang="en-US" dirty="0">
                <a:latin typeface="Abadi" panose="020B0604020104020204" pitchFamily="34" charset="0"/>
              </a:rPr>
              <a:t>“Extra” money can be used for scholarships for retreats, the Q, and for speakers for your ongoing formation programs.</a:t>
            </a:r>
          </a:p>
        </p:txBody>
      </p:sp>
    </p:spTree>
    <p:extLst>
      <p:ext uri="{BB962C8B-B14F-4D97-AF65-F5344CB8AC3E}">
        <p14:creationId xmlns:p14="http://schemas.microsoft.com/office/powerpoint/2010/main" val="2968772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E0829-DDF0-4FD8-80CD-AD8F0162BD76}"/>
              </a:ext>
            </a:extLst>
          </p:cNvPr>
          <p:cNvSpPr>
            <a:spLocks noGrp="1"/>
          </p:cNvSpPr>
          <p:nvPr>
            <p:ph type="title"/>
          </p:nvPr>
        </p:nvSpPr>
        <p:spPr>
          <a:xfrm>
            <a:off x="838200" y="365126"/>
            <a:ext cx="10515600" cy="1325562"/>
          </a:xfrm>
        </p:spPr>
        <p:txBody>
          <a:bodyPr/>
          <a:lstStyle/>
          <a:p>
            <a:pPr algn="ctr"/>
            <a:r>
              <a:rPr lang="en-US" dirty="0">
                <a:latin typeface="Abadi" panose="020B0604020104020204" pitchFamily="34" charset="0"/>
              </a:rPr>
              <a:t>Keep good records.</a:t>
            </a:r>
          </a:p>
        </p:txBody>
      </p:sp>
      <p:sp>
        <p:nvSpPr>
          <p:cNvPr id="3" name="Content Placeholder 2">
            <a:extLst>
              <a:ext uri="{FF2B5EF4-FFF2-40B4-BE49-F238E27FC236}">
                <a16:creationId xmlns:a16="http://schemas.microsoft.com/office/drawing/2014/main" id="{5F62180F-A9BE-4281-80E2-867E6DC45EB8}"/>
              </a:ext>
            </a:extLst>
          </p:cNvPr>
          <p:cNvSpPr>
            <a:spLocks noGrp="1"/>
          </p:cNvSpPr>
          <p:nvPr>
            <p:ph idx="1"/>
          </p:nvPr>
        </p:nvSpPr>
        <p:spPr>
          <a:xfrm>
            <a:off x="838200" y="1690687"/>
            <a:ext cx="10515600" cy="4486275"/>
          </a:xfrm>
        </p:spPr>
        <p:txBody>
          <a:bodyPr>
            <a:normAutofit fontScale="92500" lnSpcReduction="10000"/>
          </a:bodyPr>
          <a:lstStyle/>
          <a:p>
            <a:r>
              <a:rPr lang="en-US" dirty="0">
                <a:latin typeface="Abadi" panose="020B0604020104020204" pitchFamily="34" charset="0"/>
              </a:rPr>
              <a:t>Secretary – maintain accurate attendance records.</a:t>
            </a:r>
          </a:p>
          <a:p>
            <a:r>
              <a:rPr lang="en-US" dirty="0">
                <a:latin typeface="Abadi" panose="020B0604020104020204" pitchFamily="34" charset="0"/>
              </a:rPr>
              <a:t>Treasurer – maintain accurate contribution records for each 	fraternity member.</a:t>
            </a:r>
          </a:p>
          <a:p>
            <a:r>
              <a:rPr lang="en-US" dirty="0">
                <a:latin typeface="Abadi" panose="020B0604020104020204" pitchFamily="34" charset="0"/>
              </a:rPr>
              <a:t>Active member status is determined by</a:t>
            </a:r>
          </a:p>
          <a:p>
            <a:pPr marL="0" indent="0">
              <a:buNone/>
            </a:pPr>
            <a:r>
              <a:rPr lang="en-US" dirty="0">
                <a:latin typeface="Abadi" panose="020B0604020104020204" pitchFamily="34" charset="0"/>
              </a:rPr>
              <a:t>	Attendance</a:t>
            </a:r>
          </a:p>
          <a:p>
            <a:pPr marL="0" indent="0">
              <a:buNone/>
            </a:pPr>
            <a:r>
              <a:rPr lang="en-US" dirty="0">
                <a:latin typeface="Abadi" panose="020B0604020104020204" pitchFamily="34" charset="0"/>
              </a:rPr>
              <a:t>	Contribution</a:t>
            </a:r>
          </a:p>
          <a:p>
            <a:r>
              <a:rPr lang="en-US" dirty="0">
                <a:latin typeface="Abadi" panose="020B0604020104020204" pitchFamily="34" charset="0"/>
              </a:rPr>
              <a:t>Maintain confidentiality about individual contributions.</a:t>
            </a:r>
          </a:p>
          <a:p>
            <a:r>
              <a:rPr lang="en-US" dirty="0">
                <a:latin typeface="Abadi" panose="020B0604020104020204" pitchFamily="34" charset="0"/>
              </a:rPr>
              <a:t>Check on those who are not in attendance.</a:t>
            </a:r>
          </a:p>
          <a:p>
            <a:endParaRPr lang="en-US" dirty="0">
              <a:latin typeface="Abadi" panose="020B0604020104020204" pitchFamily="34" charset="0"/>
            </a:endParaRPr>
          </a:p>
          <a:p>
            <a:pPr marL="0" indent="0">
              <a:buNone/>
            </a:pPr>
            <a:r>
              <a:rPr lang="en-US" b="1" dirty="0">
                <a:latin typeface="Abadi" panose="020B0604020104020204" pitchFamily="34" charset="0"/>
              </a:rPr>
              <a:t>All this is spelled out in our Constitutions and Statutes.</a:t>
            </a:r>
          </a:p>
          <a:p>
            <a:pPr marL="0" indent="0">
              <a:buNone/>
            </a:pPr>
            <a:endParaRPr lang="en-US" dirty="0">
              <a:latin typeface="Abadi" panose="020B0604020104020204" pitchFamily="34" charset="0"/>
            </a:endParaRPr>
          </a:p>
        </p:txBody>
      </p:sp>
    </p:spTree>
    <p:extLst>
      <p:ext uri="{BB962C8B-B14F-4D97-AF65-F5344CB8AC3E}">
        <p14:creationId xmlns:p14="http://schemas.microsoft.com/office/powerpoint/2010/main" val="1036202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16E8B-6B32-46A6-B838-88AA880974C9}"/>
              </a:ext>
            </a:extLst>
          </p:cNvPr>
          <p:cNvSpPr>
            <a:spLocks noGrp="1"/>
          </p:cNvSpPr>
          <p:nvPr>
            <p:ph type="title"/>
          </p:nvPr>
        </p:nvSpPr>
        <p:spPr>
          <a:xfrm>
            <a:off x="838200" y="5950225"/>
            <a:ext cx="10515600" cy="344557"/>
          </a:xfrm>
        </p:spPr>
        <p:txBody>
          <a:bodyPr>
            <a:normAutofit/>
          </a:bodyPr>
          <a:lstStyle/>
          <a:p>
            <a:pPr algn="r"/>
            <a:r>
              <a:rPr lang="en-US" sz="800" dirty="0"/>
              <a:t>Google: Rev. Laurie  Brock</a:t>
            </a:r>
          </a:p>
        </p:txBody>
      </p:sp>
      <p:pic>
        <p:nvPicPr>
          <p:cNvPr id="4" name="Content Placeholder 3">
            <a:extLst>
              <a:ext uri="{FF2B5EF4-FFF2-40B4-BE49-F238E27FC236}">
                <a16:creationId xmlns:a16="http://schemas.microsoft.com/office/drawing/2014/main" id="{D5FE43A9-3EE4-432F-9524-5979CAC343DB}"/>
              </a:ext>
            </a:extLst>
          </p:cNvPr>
          <p:cNvPicPr>
            <a:picLocks noGrp="1" noChangeAspect="1"/>
          </p:cNvPicPr>
          <p:nvPr>
            <p:ph idx="1"/>
          </p:nvPr>
        </p:nvPicPr>
        <p:blipFill>
          <a:blip r:embed="rId2"/>
          <a:stretch>
            <a:fillRect/>
          </a:stretch>
        </p:blipFill>
        <p:spPr>
          <a:xfrm>
            <a:off x="838200" y="1495174"/>
            <a:ext cx="11190889" cy="4356986"/>
          </a:xfrm>
          <a:prstGeom prst="rect">
            <a:avLst/>
          </a:prstGeom>
        </p:spPr>
      </p:pic>
    </p:spTree>
    <p:extLst>
      <p:ext uri="{BB962C8B-B14F-4D97-AF65-F5344CB8AC3E}">
        <p14:creationId xmlns:p14="http://schemas.microsoft.com/office/powerpoint/2010/main" val="2951266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80F52-2AC1-4AD7-89CA-6FD2C504507B}"/>
              </a:ext>
            </a:extLst>
          </p:cNvPr>
          <p:cNvSpPr>
            <a:spLocks noGrp="1"/>
          </p:cNvSpPr>
          <p:nvPr>
            <p:ph type="title"/>
          </p:nvPr>
        </p:nvSpPr>
        <p:spPr>
          <a:xfrm>
            <a:off x="838200" y="365125"/>
            <a:ext cx="10515600" cy="5797136"/>
          </a:xfrm>
        </p:spPr>
        <p:txBody>
          <a:bodyPr>
            <a:normAutofit/>
          </a:bodyPr>
          <a:lstStyle/>
          <a:p>
            <a:pPr algn="ctr"/>
            <a:r>
              <a:rPr lang="en-US" dirty="0">
                <a:latin typeface="Abadi" panose="020B0604020104020204" pitchFamily="34" charset="0"/>
              </a:rPr>
              <a:t>When we want something </a:t>
            </a:r>
            <a:br>
              <a:rPr lang="en-US" dirty="0">
                <a:latin typeface="Abadi" panose="020B0604020104020204" pitchFamily="34" charset="0"/>
              </a:rPr>
            </a:br>
            <a:r>
              <a:rPr lang="en-US" dirty="0">
                <a:latin typeface="Abadi" panose="020B0604020104020204" pitchFamily="34" charset="0"/>
              </a:rPr>
              <a:t>we don’t have,</a:t>
            </a:r>
            <a:br>
              <a:rPr lang="en-US" dirty="0">
                <a:latin typeface="Abadi" panose="020B0604020104020204" pitchFamily="34" charset="0"/>
              </a:rPr>
            </a:br>
            <a:r>
              <a:rPr lang="en-US" dirty="0">
                <a:latin typeface="Abadi" panose="020B0604020104020204" pitchFamily="34" charset="0"/>
              </a:rPr>
              <a:t>we may have to do something </a:t>
            </a:r>
            <a:br>
              <a:rPr lang="en-US" dirty="0">
                <a:latin typeface="Abadi" panose="020B0604020104020204" pitchFamily="34" charset="0"/>
              </a:rPr>
            </a:br>
            <a:r>
              <a:rPr lang="en-US" dirty="0">
                <a:latin typeface="Abadi" panose="020B0604020104020204" pitchFamily="34" charset="0"/>
              </a:rPr>
              <a:t>we haven’t done!</a:t>
            </a:r>
            <a:br>
              <a:rPr lang="en-US" dirty="0">
                <a:latin typeface="Abadi" panose="020B0604020104020204" pitchFamily="34" charset="0"/>
              </a:rPr>
            </a:br>
            <a:br>
              <a:rPr lang="en-US" dirty="0">
                <a:latin typeface="Abadi" panose="020B0604020104020204" pitchFamily="34" charset="0"/>
              </a:rPr>
            </a:br>
            <a:r>
              <a:rPr lang="en-US" dirty="0">
                <a:latin typeface="Abadi" panose="020B0604020104020204" pitchFamily="34" charset="0"/>
              </a:rPr>
              <a:t>“Fear not!”</a:t>
            </a:r>
            <a:br>
              <a:rPr lang="en-US" dirty="0">
                <a:latin typeface="Abadi" panose="020B0604020104020204" pitchFamily="34" charset="0"/>
              </a:rPr>
            </a:br>
            <a:r>
              <a:rPr lang="en-US" dirty="0">
                <a:latin typeface="Abadi" panose="020B0604020104020204" pitchFamily="34" charset="0"/>
              </a:rPr>
              <a:t>Take a RISK and give it a try.</a:t>
            </a:r>
            <a:br>
              <a:rPr lang="en-US" dirty="0">
                <a:latin typeface="Abadi" panose="020B0604020104020204" pitchFamily="34" charset="0"/>
              </a:rPr>
            </a:br>
            <a:r>
              <a:rPr lang="en-US" dirty="0">
                <a:latin typeface="Abadi" panose="020B0604020104020204" pitchFamily="34" charset="0"/>
              </a:rPr>
              <a:t>Let go of our egos.</a:t>
            </a:r>
            <a:br>
              <a:rPr lang="en-US" dirty="0">
                <a:latin typeface="Abadi" panose="020B0604020104020204" pitchFamily="34" charset="0"/>
              </a:rPr>
            </a:br>
            <a:endParaRPr lang="en-US" dirty="0">
              <a:latin typeface="Abadi" panose="020B0604020104020204" pitchFamily="34" charset="0"/>
            </a:endParaRPr>
          </a:p>
        </p:txBody>
      </p:sp>
    </p:spTree>
    <p:extLst>
      <p:ext uri="{BB962C8B-B14F-4D97-AF65-F5344CB8AC3E}">
        <p14:creationId xmlns:p14="http://schemas.microsoft.com/office/powerpoint/2010/main" val="2529701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6F3142-424A-4AEE-9CB7-377EEDD542B1}"/>
              </a:ext>
            </a:extLst>
          </p:cNvPr>
          <p:cNvSpPr>
            <a:spLocks noGrp="1"/>
          </p:cNvSpPr>
          <p:nvPr>
            <p:ph type="title"/>
          </p:nvPr>
        </p:nvSpPr>
        <p:spPr>
          <a:xfrm>
            <a:off x="838200" y="401693"/>
            <a:ext cx="10515600" cy="6054613"/>
          </a:xfrm>
        </p:spPr>
        <p:txBody>
          <a:bodyPr>
            <a:normAutofit fontScale="90000"/>
          </a:bodyPr>
          <a:lstStyle/>
          <a:p>
            <a:r>
              <a:rPr lang="en-US" dirty="0">
                <a:solidFill>
                  <a:srgbClr val="FF0000"/>
                </a:solidFill>
                <a:latin typeface="Abadi" panose="020B0604020104020204" pitchFamily="34" charset="0"/>
              </a:rPr>
              <a:t>All the brothers and sisters</a:t>
            </a:r>
            <a:r>
              <a:rPr lang="en-US" dirty="0">
                <a:latin typeface="Abadi" panose="020B0604020104020204" pitchFamily="34" charset="0"/>
              </a:rPr>
              <a:t>:</a:t>
            </a:r>
            <a:br>
              <a:rPr lang="en-US" dirty="0">
                <a:latin typeface="Abadi" panose="020B0604020104020204" pitchFamily="34" charset="0"/>
              </a:rPr>
            </a:br>
            <a:r>
              <a:rPr lang="en-US" dirty="0">
                <a:latin typeface="Abadi" panose="020B0604020104020204" pitchFamily="34" charset="0"/>
              </a:rPr>
              <a:t>	all active </a:t>
            </a:r>
            <a:r>
              <a:rPr lang="en-US" u="sng" dirty="0">
                <a:latin typeface="Abadi" panose="020B0604020104020204" pitchFamily="34" charset="0"/>
              </a:rPr>
              <a:t>professed</a:t>
            </a:r>
            <a:r>
              <a:rPr lang="en-US" dirty="0">
                <a:latin typeface="Abadi" panose="020B0604020104020204" pitchFamily="34" charset="0"/>
              </a:rPr>
              <a:t> and all </a:t>
            </a:r>
            <a:r>
              <a:rPr lang="en-US" u="sng" dirty="0">
                <a:latin typeface="Abadi" panose="020B0604020104020204" pitchFamily="34" charset="0"/>
              </a:rPr>
              <a:t>candidates</a:t>
            </a:r>
            <a:br>
              <a:rPr lang="en-US" dirty="0">
                <a:latin typeface="Abadi" panose="020B0604020104020204" pitchFamily="34" charset="0"/>
              </a:rPr>
            </a:br>
            <a:br>
              <a:rPr lang="en-US" dirty="0">
                <a:latin typeface="Abadi" panose="020B0604020104020204" pitchFamily="34" charset="0"/>
              </a:rPr>
            </a:br>
            <a:r>
              <a:rPr lang="en-US" dirty="0">
                <a:solidFill>
                  <a:srgbClr val="FF0000"/>
                </a:solidFill>
                <a:latin typeface="Abadi" panose="020B0604020104020204" pitchFamily="34" charset="0"/>
              </a:rPr>
              <a:t>According to their means</a:t>
            </a:r>
            <a:r>
              <a:rPr lang="en-US" dirty="0">
                <a:latin typeface="Abadi" panose="020B0604020104020204" pitchFamily="34" charset="0"/>
              </a:rPr>
              <a:t>:</a:t>
            </a:r>
            <a:br>
              <a:rPr lang="en-US" dirty="0">
                <a:latin typeface="Abadi" panose="020B0604020104020204" pitchFamily="34" charset="0"/>
              </a:rPr>
            </a:br>
            <a:r>
              <a:rPr lang="en-US" dirty="0">
                <a:latin typeface="Abadi" panose="020B0604020104020204" pitchFamily="34" charset="0"/>
              </a:rPr>
              <a:t>	This is “fair share.”  Not dues!!</a:t>
            </a:r>
            <a:br>
              <a:rPr lang="en-US" dirty="0">
                <a:latin typeface="Abadi" panose="020B0604020104020204" pitchFamily="34" charset="0"/>
              </a:rPr>
            </a:br>
            <a:r>
              <a:rPr lang="en-US" dirty="0">
                <a:latin typeface="Abadi" panose="020B0604020104020204" pitchFamily="34" charset="0"/>
              </a:rPr>
              <a:t>	We may </a:t>
            </a:r>
            <a:r>
              <a:rPr lang="en-US" dirty="0">
                <a:solidFill>
                  <a:srgbClr val="FF0000"/>
                </a:solidFill>
                <a:latin typeface="Abadi" panose="020B0604020104020204" pitchFamily="34" charset="0"/>
              </a:rPr>
              <a:t>not</a:t>
            </a:r>
            <a:r>
              <a:rPr lang="en-US" dirty="0">
                <a:latin typeface="Abadi" panose="020B0604020104020204" pitchFamily="34" charset="0"/>
              </a:rPr>
              <a:t> assess anyone a set amount!</a:t>
            </a:r>
            <a:br>
              <a:rPr lang="en-US" dirty="0">
                <a:latin typeface="Abadi" panose="020B0604020104020204" pitchFamily="34" charset="0"/>
              </a:rPr>
            </a:br>
            <a:r>
              <a:rPr lang="en-US" dirty="0">
                <a:latin typeface="Abadi" panose="020B0604020104020204" pitchFamily="34" charset="0"/>
              </a:rPr>
              <a:t>	Fraternity members give what they can.</a:t>
            </a:r>
            <a:br>
              <a:rPr lang="en-US" dirty="0">
                <a:latin typeface="Abadi" panose="020B0604020104020204" pitchFamily="34" charset="0"/>
              </a:rPr>
            </a:br>
            <a:br>
              <a:rPr lang="en-US" dirty="0">
                <a:latin typeface="Abadi" panose="020B0604020104020204" pitchFamily="34" charset="0"/>
              </a:rPr>
            </a:br>
            <a:endParaRPr lang="en-US" dirty="0">
              <a:latin typeface="Abadi" panose="020B0604020104020204" pitchFamily="34" charset="0"/>
            </a:endParaRPr>
          </a:p>
        </p:txBody>
      </p:sp>
    </p:spTree>
    <p:extLst>
      <p:ext uri="{BB962C8B-B14F-4D97-AF65-F5344CB8AC3E}">
        <p14:creationId xmlns:p14="http://schemas.microsoft.com/office/powerpoint/2010/main" val="2389643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A2BAE-C5B3-41FF-ABCD-BC5EA22FDCF7}"/>
              </a:ext>
            </a:extLst>
          </p:cNvPr>
          <p:cNvSpPr>
            <a:spLocks noGrp="1"/>
          </p:cNvSpPr>
          <p:nvPr>
            <p:ph type="ctrTitle"/>
          </p:nvPr>
        </p:nvSpPr>
        <p:spPr>
          <a:xfrm>
            <a:off x="-1431234" y="618979"/>
            <a:ext cx="12099234" cy="981222"/>
          </a:xfrm>
        </p:spPr>
        <p:txBody>
          <a:bodyPr>
            <a:normAutofit/>
          </a:bodyPr>
          <a:lstStyle/>
          <a:p>
            <a:r>
              <a:rPr lang="en-US" dirty="0">
                <a:latin typeface="Abadi" panose="020B0604020104020204" pitchFamily="34" charset="0"/>
              </a:rPr>
              <a:t>Conversion calls us to </a:t>
            </a:r>
          </a:p>
        </p:txBody>
      </p:sp>
      <p:sp>
        <p:nvSpPr>
          <p:cNvPr id="3" name="Subtitle 2">
            <a:extLst>
              <a:ext uri="{FF2B5EF4-FFF2-40B4-BE49-F238E27FC236}">
                <a16:creationId xmlns:a16="http://schemas.microsoft.com/office/drawing/2014/main" id="{F8A674E8-89BE-4EAE-A16A-96357A41CFBB}"/>
              </a:ext>
            </a:extLst>
          </p:cNvPr>
          <p:cNvSpPr>
            <a:spLocks noGrp="1"/>
          </p:cNvSpPr>
          <p:nvPr>
            <p:ph type="subTitle" idx="1"/>
          </p:nvPr>
        </p:nvSpPr>
        <p:spPr>
          <a:xfrm>
            <a:off x="1524000" y="6239021"/>
            <a:ext cx="9144000" cy="302455"/>
          </a:xfrm>
        </p:spPr>
        <p:txBody>
          <a:bodyPr>
            <a:normAutofit fontScale="70000" lnSpcReduction="20000"/>
          </a:bodyPr>
          <a:lstStyle/>
          <a:p>
            <a:pPr algn="r"/>
            <a:r>
              <a:rPr lang="en-US" dirty="0"/>
              <a:t>Google: TonyWolfe.net</a:t>
            </a:r>
          </a:p>
        </p:txBody>
      </p:sp>
      <p:pic>
        <p:nvPicPr>
          <p:cNvPr id="4" name="Content Placeholder 3">
            <a:extLst>
              <a:ext uri="{FF2B5EF4-FFF2-40B4-BE49-F238E27FC236}">
                <a16:creationId xmlns:a16="http://schemas.microsoft.com/office/drawing/2014/main" id="{BC0BB9EC-AFA3-43B2-897D-8DD57237424C}"/>
              </a:ext>
            </a:extLst>
          </p:cNvPr>
          <p:cNvPicPr>
            <a:picLocks noGrp="1" noChangeAspect="1"/>
          </p:cNvPicPr>
          <p:nvPr>
            <p:ph idx="4294967295"/>
          </p:nvPr>
        </p:nvPicPr>
        <p:blipFill>
          <a:blip r:embed="rId2"/>
          <a:stretch>
            <a:fillRect/>
          </a:stretch>
        </p:blipFill>
        <p:spPr>
          <a:xfrm>
            <a:off x="2132437" y="1789186"/>
            <a:ext cx="7607300" cy="4260850"/>
          </a:xfrm>
          <a:prstGeom prst="rect">
            <a:avLst/>
          </a:prstGeom>
        </p:spPr>
      </p:pic>
    </p:spTree>
    <p:extLst>
      <p:ext uri="{BB962C8B-B14F-4D97-AF65-F5344CB8AC3E}">
        <p14:creationId xmlns:p14="http://schemas.microsoft.com/office/powerpoint/2010/main" val="1745813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D3E783-1401-458C-B6A3-627CE9FF0A2C}"/>
              </a:ext>
            </a:extLst>
          </p:cNvPr>
          <p:cNvSpPr>
            <a:spLocks noGrp="1"/>
          </p:cNvSpPr>
          <p:nvPr>
            <p:ph type="title"/>
          </p:nvPr>
        </p:nvSpPr>
        <p:spPr/>
        <p:txBody>
          <a:bodyPr>
            <a:normAutofit/>
          </a:bodyPr>
          <a:lstStyle/>
          <a:p>
            <a:pPr algn="ctr"/>
            <a:r>
              <a:rPr lang="en-US" sz="4400" dirty="0">
                <a:latin typeface="Abadi" panose="020B0604020104020204" pitchFamily="34" charset="0"/>
              </a:rPr>
              <a:t>Lady </a:t>
            </a:r>
            <a:r>
              <a:rPr lang="en-US" sz="4400" dirty="0" err="1">
                <a:latin typeface="Abadi" panose="020B0604020104020204" pitchFamily="34" charset="0"/>
              </a:rPr>
              <a:t>Jacoba</a:t>
            </a:r>
            <a:r>
              <a:rPr lang="en-US" sz="4400" dirty="0">
                <a:latin typeface="Abadi" panose="020B0604020104020204" pitchFamily="34" charset="0"/>
              </a:rPr>
              <a:t> Fraternity</a:t>
            </a:r>
          </a:p>
        </p:txBody>
      </p:sp>
      <p:pic>
        <p:nvPicPr>
          <p:cNvPr id="6" name="Content Placeholder 5">
            <a:extLst>
              <a:ext uri="{FF2B5EF4-FFF2-40B4-BE49-F238E27FC236}">
                <a16:creationId xmlns:a16="http://schemas.microsoft.com/office/drawing/2014/main" id="{1FE43B9B-F62F-4338-A529-E6AD6C460C65}"/>
              </a:ext>
            </a:extLst>
          </p:cNvPr>
          <p:cNvPicPr>
            <a:picLocks noGrp="1" noChangeAspect="1"/>
          </p:cNvPicPr>
          <p:nvPr>
            <p:ph type="pic" idx="1"/>
          </p:nvPr>
        </p:nvPicPr>
        <p:blipFill rotWithShape="1">
          <a:blip r:embed="rId2"/>
          <a:srcRect t="6793" b="6793"/>
          <a:stretch/>
        </p:blipFill>
        <p:spPr>
          <a:prstGeom prst="rect">
            <a:avLst/>
          </a:prstGeom>
        </p:spPr>
      </p:pic>
      <p:sp>
        <p:nvSpPr>
          <p:cNvPr id="7" name="Text Placeholder 6">
            <a:extLst>
              <a:ext uri="{FF2B5EF4-FFF2-40B4-BE49-F238E27FC236}">
                <a16:creationId xmlns:a16="http://schemas.microsoft.com/office/drawing/2014/main" id="{DBB88822-FE26-4D51-9257-92A53AE93496}"/>
              </a:ext>
            </a:extLst>
          </p:cNvPr>
          <p:cNvSpPr>
            <a:spLocks noGrp="1"/>
          </p:cNvSpPr>
          <p:nvPr>
            <p:ph type="body" sz="half" idx="2"/>
          </p:nvPr>
        </p:nvSpPr>
        <p:spPr>
          <a:xfrm>
            <a:off x="1045369" y="2057399"/>
            <a:ext cx="3932237" cy="4237383"/>
          </a:xfrm>
        </p:spPr>
        <p:txBody>
          <a:bodyPr>
            <a:normAutofit fontScale="77500" lnSpcReduction="20000"/>
          </a:bodyPr>
          <a:lstStyle/>
          <a:p>
            <a:r>
              <a:rPr lang="en-US" sz="3600" dirty="0">
                <a:latin typeface="Abadi" panose="020B0604020104020204" pitchFamily="34" charset="0"/>
              </a:rPr>
              <a:t>is a </a:t>
            </a:r>
          </a:p>
          <a:p>
            <a:r>
              <a:rPr lang="en-US" sz="3600" dirty="0">
                <a:latin typeface="Abadi" panose="020B0604020104020204" pitchFamily="34" charset="0"/>
              </a:rPr>
              <a:t>   strong,</a:t>
            </a:r>
          </a:p>
          <a:p>
            <a:r>
              <a:rPr lang="en-US" sz="3600" dirty="0">
                <a:latin typeface="Abadi" panose="020B0604020104020204" pitchFamily="34" charset="0"/>
              </a:rPr>
              <a:t>      vibrant, </a:t>
            </a:r>
          </a:p>
          <a:p>
            <a:r>
              <a:rPr lang="en-US" sz="3600" dirty="0">
                <a:latin typeface="Abadi" panose="020B0604020104020204" pitchFamily="34" charset="0"/>
              </a:rPr>
              <a:t>         welcoming,</a:t>
            </a:r>
          </a:p>
          <a:p>
            <a:r>
              <a:rPr lang="en-US" sz="3600" dirty="0">
                <a:latin typeface="Abadi" panose="020B0604020104020204" pitchFamily="34" charset="0"/>
              </a:rPr>
              <a:t>            healthy</a:t>
            </a:r>
          </a:p>
          <a:p>
            <a:r>
              <a:rPr lang="en-US" sz="3600" dirty="0">
                <a:latin typeface="Abadi" panose="020B0604020104020204" pitchFamily="34" charset="0"/>
              </a:rPr>
              <a:t>      community --</a:t>
            </a:r>
          </a:p>
          <a:p>
            <a:pPr>
              <a:lnSpc>
                <a:spcPct val="120000"/>
              </a:lnSpc>
            </a:pPr>
            <a:r>
              <a:rPr lang="en-US" sz="3600" dirty="0">
                <a:latin typeface="Abadi" panose="020B0604020104020204" pitchFamily="34" charset="0"/>
              </a:rPr>
              <a:t>a life-giving union       in the Franciscan family.			   </a:t>
            </a:r>
            <a:r>
              <a:rPr lang="en-US" sz="2400" dirty="0">
                <a:latin typeface="Abadi" panose="020B0604020104020204" pitchFamily="34" charset="0"/>
              </a:rPr>
              <a:t>(Rule, art. 1).</a:t>
            </a:r>
          </a:p>
        </p:txBody>
      </p:sp>
    </p:spTree>
    <p:extLst>
      <p:ext uri="{BB962C8B-B14F-4D97-AF65-F5344CB8AC3E}">
        <p14:creationId xmlns:p14="http://schemas.microsoft.com/office/powerpoint/2010/main" val="1159850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56F6C-D903-40C2-AC2D-2393E7E64E30}"/>
              </a:ext>
            </a:extLst>
          </p:cNvPr>
          <p:cNvSpPr>
            <a:spLocks noGrp="1"/>
          </p:cNvSpPr>
          <p:nvPr>
            <p:ph type="title"/>
          </p:nvPr>
        </p:nvSpPr>
        <p:spPr>
          <a:xfrm>
            <a:off x="838200" y="365124"/>
            <a:ext cx="10515600" cy="6062180"/>
          </a:xfrm>
        </p:spPr>
        <p:txBody>
          <a:bodyPr>
            <a:normAutofit fontScale="90000"/>
          </a:bodyPr>
          <a:lstStyle/>
          <a:p>
            <a:r>
              <a:rPr lang="en-US" dirty="0">
                <a:latin typeface="Abadi" panose="020B0604020104020204" pitchFamily="34" charset="0"/>
              </a:rPr>
              <a:t>“</a:t>
            </a:r>
            <a:r>
              <a:rPr lang="en-US" dirty="0">
                <a:solidFill>
                  <a:srgbClr val="FF0000"/>
                </a:solidFill>
                <a:latin typeface="Abadi" panose="020B0604020104020204" pitchFamily="34" charset="0"/>
              </a:rPr>
              <a:t>Local fraternities </a:t>
            </a:r>
            <a:r>
              <a:rPr lang="en-US" dirty="0">
                <a:latin typeface="Abadi" panose="020B0604020104020204" pitchFamily="34" charset="0"/>
              </a:rPr>
              <a:t>should contribute toward the expenses of the higher fraternity councils.”</a:t>
            </a:r>
            <a:br>
              <a:rPr lang="en-US" dirty="0">
                <a:latin typeface="Abadi" panose="020B0604020104020204" pitchFamily="34" charset="0"/>
              </a:rPr>
            </a:br>
            <a:r>
              <a:rPr lang="en-US" dirty="0">
                <a:latin typeface="Abadi" panose="020B0604020104020204" pitchFamily="34" charset="0"/>
              </a:rPr>
              <a:t>                   </a:t>
            </a:r>
            <a:br>
              <a:rPr lang="en-US" dirty="0">
                <a:latin typeface="Abadi" panose="020B0604020104020204" pitchFamily="34" charset="0"/>
              </a:rPr>
            </a:br>
            <a:r>
              <a:rPr lang="en-US" sz="3600" dirty="0">
                <a:latin typeface="Abadi" panose="020B0604020104020204" pitchFamily="34" charset="0"/>
              </a:rPr>
              <a:t>Contribution to the region comes from the fraternity,                 </a:t>
            </a:r>
            <a:r>
              <a:rPr lang="en-US" sz="3600" dirty="0">
                <a:solidFill>
                  <a:srgbClr val="FF0000"/>
                </a:solidFill>
                <a:latin typeface="Abadi" panose="020B0604020104020204" pitchFamily="34" charset="0"/>
              </a:rPr>
              <a:t>not</a:t>
            </a:r>
            <a:r>
              <a:rPr lang="en-US" sz="3600" dirty="0">
                <a:latin typeface="Abadi" panose="020B0604020104020204" pitchFamily="34" charset="0"/>
              </a:rPr>
              <a:t> from individuals.</a:t>
            </a:r>
            <a:br>
              <a:rPr lang="en-US" sz="3600" dirty="0">
                <a:latin typeface="Abadi" panose="020B0604020104020204" pitchFamily="34" charset="0"/>
              </a:rPr>
            </a:br>
            <a:br>
              <a:rPr lang="en-US" sz="3600" dirty="0">
                <a:latin typeface="Abadi" panose="020B0604020104020204" pitchFamily="34" charset="0"/>
              </a:rPr>
            </a:br>
            <a:r>
              <a:rPr lang="en-US" sz="3600" dirty="0">
                <a:latin typeface="Abadi" panose="020B0604020104020204" pitchFamily="34" charset="0"/>
              </a:rPr>
              <a:t>The regional council is not a fraternity; we have no means of income.</a:t>
            </a:r>
            <a:br>
              <a:rPr lang="en-US" sz="3600" dirty="0">
                <a:latin typeface="Abadi" panose="020B0604020104020204" pitchFamily="34" charset="0"/>
              </a:rPr>
            </a:br>
            <a:br>
              <a:rPr lang="en-US" sz="3600" dirty="0">
                <a:latin typeface="Abadi" panose="020B0604020104020204" pitchFamily="34" charset="0"/>
              </a:rPr>
            </a:br>
            <a:r>
              <a:rPr lang="en-US" sz="3600" dirty="0">
                <a:latin typeface="Abadi" panose="020B0604020104020204" pitchFamily="34" charset="0"/>
              </a:rPr>
              <a:t>We </a:t>
            </a:r>
            <a:r>
              <a:rPr lang="en-US" sz="3600" dirty="0">
                <a:solidFill>
                  <a:srgbClr val="FF0000"/>
                </a:solidFill>
                <a:latin typeface="Abadi" panose="020B0604020104020204" pitchFamily="34" charset="0"/>
              </a:rPr>
              <a:t>do not</a:t>
            </a:r>
            <a:r>
              <a:rPr lang="en-US" sz="3600" dirty="0">
                <a:latin typeface="Abadi" panose="020B0604020104020204" pitchFamily="34" charset="0"/>
              </a:rPr>
              <a:t> assess individuals the $40 for each active member that goes to the region.</a:t>
            </a:r>
            <a:br>
              <a:rPr lang="en-US" sz="3600" dirty="0">
                <a:latin typeface="Abadi" panose="020B0604020104020204" pitchFamily="34" charset="0"/>
              </a:rPr>
            </a:br>
            <a:endParaRPr lang="en-US" sz="3600" dirty="0">
              <a:latin typeface="Abadi" panose="020B0604020104020204" pitchFamily="34" charset="0"/>
            </a:endParaRPr>
          </a:p>
        </p:txBody>
      </p:sp>
    </p:spTree>
    <p:extLst>
      <p:ext uri="{BB962C8B-B14F-4D97-AF65-F5344CB8AC3E}">
        <p14:creationId xmlns:p14="http://schemas.microsoft.com/office/powerpoint/2010/main" val="1041673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2197B-BFBE-42CF-BC4A-288D00DCE4FF}"/>
              </a:ext>
            </a:extLst>
          </p:cNvPr>
          <p:cNvSpPr>
            <a:spLocks noGrp="1"/>
          </p:cNvSpPr>
          <p:nvPr>
            <p:ph type="title"/>
          </p:nvPr>
        </p:nvSpPr>
        <p:spPr>
          <a:xfrm>
            <a:off x="838200" y="365125"/>
            <a:ext cx="10515600" cy="5598353"/>
          </a:xfrm>
        </p:spPr>
        <p:txBody>
          <a:bodyPr>
            <a:normAutofit/>
          </a:bodyPr>
          <a:lstStyle/>
          <a:p>
            <a:r>
              <a:rPr lang="en-US" dirty="0">
                <a:latin typeface="Abadi" panose="020B0604020104020204" pitchFamily="34" charset="0"/>
              </a:rPr>
              <a:t>Precedent in scripture:</a:t>
            </a:r>
            <a:br>
              <a:rPr lang="en-US" dirty="0">
                <a:latin typeface="Abadi" panose="020B0604020104020204" pitchFamily="34" charset="0"/>
              </a:rPr>
            </a:br>
            <a:br>
              <a:rPr lang="en-US" dirty="0">
                <a:latin typeface="Abadi" panose="020B0604020104020204" pitchFamily="34" charset="0"/>
              </a:rPr>
            </a:br>
            <a:r>
              <a:rPr lang="en-US" sz="2800" dirty="0">
                <a:latin typeface="Abadi" panose="020B0604020104020204" pitchFamily="34" charset="0"/>
              </a:rPr>
              <a:t>“Some thought that since Judas kept the common purse, Jesus had told him, ‘Buy what we need for the feast.’”  Jn 13:29</a:t>
            </a:r>
            <a:br>
              <a:rPr lang="en-US" sz="2800" dirty="0">
                <a:latin typeface="Abadi" panose="020B0604020104020204" pitchFamily="34" charset="0"/>
              </a:rPr>
            </a:br>
            <a:br>
              <a:rPr lang="en-US" sz="2800" dirty="0">
                <a:latin typeface="Abadi" panose="020B0604020104020204" pitchFamily="34" charset="0"/>
              </a:rPr>
            </a:br>
            <a:r>
              <a:rPr lang="en-US" sz="2800" dirty="0">
                <a:latin typeface="Abadi" panose="020B0604020104020204" pitchFamily="34" charset="0"/>
              </a:rPr>
              <a:t>“All who believed were together and had all things in common.” Acts 2:45</a:t>
            </a:r>
            <a:br>
              <a:rPr lang="en-US" sz="2800" dirty="0">
                <a:latin typeface="Abadi" panose="020B0604020104020204" pitchFamily="34" charset="0"/>
              </a:rPr>
            </a:br>
            <a:br>
              <a:rPr lang="en-US" sz="2800" dirty="0">
                <a:latin typeface="Abadi" panose="020B0604020104020204" pitchFamily="34" charset="0"/>
              </a:rPr>
            </a:br>
            <a:r>
              <a:rPr lang="en-US" sz="2800" dirty="0">
                <a:latin typeface="Abadi" panose="020B0604020104020204" pitchFamily="34" charset="0"/>
              </a:rPr>
              <a:t>“. . . they brought the proceeds of their sales, put them at the feet of the apostles, and they [the proceeds] were distributed to each according to need.” Acts 4:35.</a:t>
            </a:r>
            <a:endParaRPr lang="en-US" dirty="0">
              <a:latin typeface="Abadi" panose="020B0604020104020204" pitchFamily="34" charset="0"/>
            </a:endParaRPr>
          </a:p>
        </p:txBody>
      </p:sp>
    </p:spTree>
    <p:extLst>
      <p:ext uri="{BB962C8B-B14F-4D97-AF65-F5344CB8AC3E}">
        <p14:creationId xmlns:p14="http://schemas.microsoft.com/office/powerpoint/2010/main" val="1158825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77D0E-A64D-4A4D-8AFF-159752BE9F28}"/>
              </a:ext>
            </a:extLst>
          </p:cNvPr>
          <p:cNvSpPr>
            <a:spLocks noGrp="1"/>
          </p:cNvSpPr>
          <p:nvPr>
            <p:ph type="title"/>
          </p:nvPr>
        </p:nvSpPr>
        <p:spPr/>
        <p:txBody>
          <a:bodyPr/>
          <a:lstStyle/>
          <a:p>
            <a:pPr algn="ctr"/>
            <a:r>
              <a:rPr lang="en-US" dirty="0">
                <a:latin typeface="Abadi" panose="020B0604020104020204" pitchFamily="34" charset="0"/>
              </a:rPr>
              <a:t>Fair share = FAITH!!</a:t>
            </a:r>
            <a:br>
              <a:rPr lang="en-US" dirty="0">
                <a:latin typeface="Abadi" panose="020B0604020104020204" pitchFamily="34" charset="0"/>
              </a:rPr>
            </a:br>
            <a:r>
              <a:rPr lang="en-US" dirty="0">
                <a:latin typeface="Abadi" panose="020B0604020104020204" pitchFamily="34" charset="0"/>
              </a:rPr>
              <a:t>Faith = the willingness to RISK!!</a:t>
            </a:r>
          </a:p>
        </p:txBody>
      </p:sp>
      <p:sp>
        <p:nvSpPr>
          <p:cNvPr id="3" name="Content Placeholder 2">
            <a:extLst>
              <a:ext uri="{FF2B5EF4-FFF2-40B4-BE49-F238E27FC236}">
                <a16:creationId xmlns:a16="http://schemas.microsoft.com/office/drawing/2014/main" id="{B9C0C242-820E-4227-83E1-721BA99BD8E8}"/>
              </a:ext>
            </a:extLst>
          </p:cNvPr>
          <p:cNvSpPr>
            <a:spLocks noGrp="1"/>
          </p:cNvSpPr>
          <p:nvPr>
            <p:ph idx="1"/>
          </p:nvPr>
        </p:nvSpPr>
        <p:spPr>
          <a:xfrm>
            <a:off x="838200" y="2319129"/>
            <a:ext cx="10515600" cy="3857833"/>
          </a:xfrm>
        </p:spPr>
        <p:txBody>
          <a:bodyPr/>
          <a:lstStyle/>
          <a:p>
            <a:r>
              <a:rPr lang="en-US" dirty="0">
                <a:solidFill>
                  <a:srgbClr val="FF0000"/>
                </a:solidFill>
                <a:latin typeface="Abadi" panose="020B0604020104020204" pitchFamily="34" charset="0"/>
              </a:rPr>
              <a:t>TRUST</a:t>
            </a:r>
            <a:r>
              <a:rPr lang="en-US" dirty="0">
                <a:latin typeface="Abadi" panose="020B0604020104020204" pitchFamily="34" charset="0"/>
              </a:rPr>
              <a:t> that the fraternity will be able to cover expenses.</a:t>
            </a:r>
          </a:p>
          <a:p>
            <a:pPr marL="0" indent="0">
              <a:buNone/>
            </a:pPr>
            <a:endParaRPr lang="en-US" dirty="0">
              <a:latin typeface="Abadi" panose="020B0604020104020204" pitchFamily="34" charset="0"/>
            </a:endParaRPr>
          </a:p>
          <a:p>
            <a:r>
              <a:rPr lang="en-US" dirty="0">
                <a:latin typeface="Abadi" panose="020B0604020104020204" pitchFamily="34" charset="0"/>
              </a:rPr>
              <a:t>Income can fluctuate monthly                                                         	depending on each person’s ability.</a:t>
            </a:r>
          </a:p>
          <a:p>
            <a:endParaRPr lang="en-US" dirty="0">
              <a:latin typeface="Abadi" panose="020B0604020104020204" pitchFamily="34" charset="0"/>
            </a:endParaRPr>
          </a:p>
          <a:p>
            <a:r>
              <a:rPr lang="en-US" dirty="0">
                <a:latin typeface="Abadi" panose="020B0604020104020204" pitchFamily="34" charset="0"/>
              </a:rPr>
              <a:t>When people are not told how much to give                                                  	but </a:t>
            </a:r>
            <a:r>
              <a:rPr lang="en-US" dirty="0">
                <a:solidFill>
                  <a:srgbClr val="FF0000"/>
                </a:solidFill>
                <a:latin typeface="Abadi" panose="020B0604020104020204" pitchFamily="34" charset="0"/>
              </a:rPr>
              <a:t>see what is needed</a:t>
            </a:r>
            <a:r>
              <a:rPr lang="en-US" dirty="0">
                <a:latin typeface="Abadi" panose="020B0604020104020204" pitchFamily="34" charset="0"/>
              </a:rPr>
              <a:t>,                                                                  	they are generally much more generous.</a:t>
            </a:r>
          </a:p>
          <a:p>
            <a:endParaRPr lang="en-US" dirty="0">
              <a:latin typeface="Abadi" panose="020B0604020104020204" pitchFamily="34" charset="0"/>
            </a:endParaRPr>
          </a:p>
        </p:txBody>
      </p:sp>
    </p:spTree>
    <p:extLst>
      <p:ext uri="{BB962C8B-B14F-4D97-AF65-F5344CB8AC3E}">
        <p14:creationId xmlns:p14="http://schemas.microsoft.com/office/powerpoint/2010/main" val="1751712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FDA98A-F421-4AC3-A813-493ED2A36F60}"/>
              </a:ext>
            </a:extLst>
          </p:cNvPr>
          <p:cNvPicPr>
            <a:picLocks noChangeAspect="1"/>
          </p:cNvPicPr>
          <p:nvPr/>
        </p:nvPicPr>
        <p:blipFill>
          <a:blip r:embed="rId2"/>
          <a:stretch>
            <a:fillRect/>
          </a:stretch>
        </p:blipFill>
        <p:spPr>
          <a:xfrm>
            <a:off x="2073966" y="570257"/>
            <a:ext cx="7620000" cy="4286250"/>
          </a:xfrm>
          <a:prstGeom prst="rect">
            <a:avLst/>
          </a:prstGeom>
        </p:spPr>
      </p:pic>
      <p:sp>
        <p:nvSpPr>
          <p:cNvPr id="7" name="Title 6">
            <a:extLst>
              <a:ext uri="{FF2B5EF4-FFF2-40B4-BE49-F238E27FC236}">
                <a16:creationId xmlns:a16="http://schemas.microsoft.com/office/drawing/2014/main" id="{3664844D-BCD4-42F4-A0C7-264992888345}"/>
              </a:ext>
            </a:extLst>
          </p:cNvPr>
          <p:cNvSpPr>
            <a:spLocks noGrp="1"/>
          </p:cNvSpPr>
          <p:nvPr>
            <p:ph type="title"/>
          </p:nvPr>
        </p:nvSpPr>
        <p:spPr>
          <a:xfrm>
            <a:off x="838200" y="5247249"/>
            <a:ext cx="10515600" cy="1040494"/>
          </a:xfrm>
        </p:spPr>
        <p:txBody>
          <a:bodyPr/>
          <a:lstStyle/>
          <a:p>
            <a:endParaRPr lang="en-US" dirty="0"/>
          </a:p>
        </p:txBody>
      </p:sp>
      <p:sp>
        <p:nvSpPr>
          <p:cNvPr id="8" name="Content Placeholder 7">
            <a:extLst>
              <a:ext uri="{FF2B5EF4-FFF2-40B4-BE49-F238E27FC236}">
                <a16:creationId xmlns:a16="http://schemas.microsoft.com/office/drawing/2014/main" id="{7F08753E-D11B-4770-A97F-B308F3CB93E9}"/>
              </a:ext>
            </a:extLst>
          </p:cNvPr>
          <p:cNvSpPr>
            <a:spLocks noGrp="1"/>
          </p:cNvSpPr>
          <p:nvPr>
            <p:ph idx="1"/>
          </p:nvPr>
        </p:nvSpPr>
        <p:spPr>
          <a:xfrm>
            <a:off x="838200" y="4856508"/>
            <a:ext cx="10515600" cy="1320456"/>
          </a:xfrm>
        </p:spPr>
        <p:txBody>
          <a:bodyPr>
            <a:normAutofit/>
          </a:bodyPr>
          <a:lstStyle/>
          <a:p>
            <a:pPr marL="0" indent="0" algn="ctr">
              <a:buNone/>
            </a:pPr>
            <a:r>
              <a:rPr lang="en-US" sz="800" dirty="0">
                <a:latin typeface="Abadi" panose="020B0604020104020204" pitchFamily="34" charset="0"/>
              </a:rPr>
              <a:t>                                                                                                                                                                                                          Google: Catholic </a:t>
            </a:r>
            <a:r>
              <a:rPr lang="en-US" sz="800" dirty="0" err="1">
                <a:latin typeface="Abadi" panose="020B0604020104020204" pitchFamily="34" charset="0"/>
              </a:rPr>
              <a:t>Curier</a:t>
            </a:r>
            <a:endParaRPr lang="en-US" sz="800" dirty="0">
              <a:latin typeface="Abadi" panose="020B0604020104020204" pitchFamily="34" charset="0"/>
            </a:endParaRPr>
          </a:p>
          <a:p>
            <a:pPr marL="0" indent="0" algn="ctr">
              <a:buNone/>
            </a:pPr>
            <a:r>
              <a:rPr lang="en-US" sz="4800" dirty="0">
                <a:latin typeface="Abadi" panose="020B0604020104020204" pitchFamily="34" charset="0"/>
              </a:rPr>
              <a:t>Why are you afraid to take a risk?</a:t>
            </a:r>
          </a:p>
        </p:txBody>
      </p:sp>
    </p:spTree>
    <p:extLst>
      <p:ext uri="{BB962C8B-B14F-4D97-AF65-F5344CB8AC3E}">
        <p14:creationId xmlns:p14="http://schemas.microsoft.com/office/powerpoint/2010/main" val="235891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DE890C-F3C1-4DBD-98E0-118EC0A7436A}"/>
              </a:ext>
            </a:extLst>
          </p:cNvPr>
          <p:cNvSpPr>
            <a:spLocks noGrp="1"/>
          </p:cNvSpPr>
          <p:nvPr>
            <p:ph type="title"/>
          </p:nvPr>
        </p:nvSpPr>
        <p:spPr>
          <a:xfrm>
            <a:off x="838200" y="365125"/>
            <a:ext cx="10515600" cy="5783884"/>
          </a:xfrm>
        </p:spPr>
        <p:txBody>
          <a:bodyPr>
            <a:normAutofit/>
          </a:bodyPr>
          <a:lstStyle/>
          <a:p>
            <a:pPr algn="ctr"/>
            <a:r>
              <a:rPr lang="en-US" dirty="0">
                <a:latin typeface="Abadi" panose="020B0604020104020204" pitchFamily="34" charset="0"/>
              </a:rPr>
              <a:t>“Thy Kingdom come”</a:t>
            </a:r>
            <a:br>
              <a:rPr lang="en-US" dirty="0">
                <a:latin typeface="Abadi" panose="020B0604020104020204" pitchFamily="34" charset="0"/>
              </a:rPr>
            </a:br>
            <a:r>
              <a:rPr lang="en-US" dirty="0">
                <a:latin typeface="Abadi" panose="020B0604020104020204" pitchFamily="34" charset="0"/>
              </a:rPr>
              <a:t>means</a:t>
            </a:r>
            <a:br>
              <a:rPr lang="en-US" dirty="0">
                <a:latin typeface="Abadi" panose="020B0604020104020204" pitchFamily="34" charset="0"/>
              </a:rPr>
            </a:br>
            <a:r>
              <a:rPr lang="en-US" dirty="0">
                <a:latin typeface="Abadi" panose="020B0604020104020204" pitchFamily="34" charset="0"/>
              </a:rPr>
              <a:t>my kingdom goes!</a:t>
            </a:r>
            <a:br>
              <a:rPr lang="en-US" dirty="0">
                <a:latin typeface="Abadi" panose="020B0604020104020204" pitchFamily="34" charset="0"/>
              </a:rPr>
            </a:br>
            <a:br>
              <a:rPr lang="en-US" dirty="0">
                <a:latin typeface="Abadi" panose="020B0604020104020204" pitchFamily="34" charset="0"/>
              </a:rPr>
            </a:br>
            <a:r>
              <a:rPr lang="en-US" sz="3200" dirty="0">
                <a:latin typeface="Abadi" panose="020B0604020104020204" pitchFamily="34" charset="0"/>
              </a:rPr>
              <a:t>St. Clare’s request for the “privilege of poverty”           meant that the sisters would not accept dowries                            to make the monastery financially independent.</a:t>
            </a:r>
            <a:br>
              <a:rPr lang="en-US" sz="3200" dirty="0">
                <a:latin typeface="Abadi" panose="020B0604020104020204" pitchFamily="34" charset="0"/>
              </a:rPr>
            </a:br>
            <a:br>
              <a:rPr lang="en-US" sz="3200" dirty="0">
                <a:latin typeface="Abadi" panose="020B0604020104020204" pitchFamily="34" charset="0"/>
              </a:rPr>
            </a:br>
            <a:r>
              <a:rPr lang="en-US" sz="3200" dirty="0">
                <a:latin typeface="Abadi" panose="020B0604020104020204" pitchFamily="34" charset="0"/>
              </a:rPr>
              <a:t>FAITH is the willingness to take a RISK!!</a:t>
            </a:r>
            <a:br>
              <a:rPr lang="en-US" dirty="0">
                <a:latin typeface="Abadi" panose="020B0604020104020204" pitchFamily="34" charset="0"/>
              </a:rPr>
            </a:br>
            <a:endParaRPr lang="en-US" dirty="0">
              <a:latin typeface="Abadi" panose="020B0604020104020204" pitchFamily="34" charset="0"/>
            </a:endParaRPr>
          </a:p>
        </p:txBody>
      </p:sp>
    </p:spTree>
    <p:extLst>
      <p:ext uri="{BB962C8B-B14F-4D97-AF65-F5344CB8AC3E}">
        <p14:creationId xmlns:p14="http://schemas.microsoft.com/office/powerpoint/2010/main" val="625840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1A5EB-8A84-4CAC-B8D4-2EFA2A37E326}"/>
              </a:ext>
            </a:extLst>
          </p:cNvPr>
          <p:cNvSpPr>
            <a:spLocks noGrp="1"/>
          </p:cNvSpPr>
          <p:nvPr>
            <p:ph type="title"/>
          </p:nvPr>
        </p:nvSpPr>
        <p:spPr/>
        <p:txBody>
          <a:bodyPr/>
          <a:lstStyle/>
          <a:p>
            <a:pPr algn="ctr"/>
            <a:r>
              <a:rPr lang="en-US" dirty="0">
                <a:latin typeface="Abadi" panose="020B0604020104020204" pitchFamily="34" charset="0"/>
              </a:rPr>
              <a:t>Lady </a:t>
            </a:r>
            <a:r>
              <a:rPr lang="en-US" dirty="0" err="1">
                <a:latin typeface="Abadi" panose="020B0604020104020204" pitchFamily="34" charset="0"/>
              </a:rPr>
              <a:t>Jacoba</a:t>
            </a:r>
            <a:r>
              <a:rPr lang="en-US" dirty="0">
                <a:latin typeface="Abadi" panose="020B0604020104020204" pitchFamily="34" charset="0"/>
              </a:rPr>
              <a:t> Fraternity	</a:t>
            </a:r>
          </a:p>
        </p:txBody>
      </p:sp>
      <p:sp>
        <p:nvSpPr>
          <p:cNvPr id="3" name="Content Placeholder 2">
            <a:extLst>
              <a:ext uri="{FF2B5EF4-FFF2-40B4-BE49-F238E27FC236}">
                <a16:creationId xmlns:a16="http://schemas.microsoft.com/office/drawing/2014/main" id="{4D7697D6-E93A-44FF-95A6-8CD31C6BE350}"/>
              </a:ext>
            </a:extLst>
          </p:cNvPr>
          <p:cNvSpPr>
            <a:spLocks noGrp="1"/>
          </p:cNvSpPr>
          <p:nvPr>
            <p:ph idx="1"/>
          </p:nvPr>
        </p:nvSpPr>
        <p:spPr/>
        <p:txBody>
          <a:bodyPr>
            <a:normAutofit lnSpcReduction="10000"/>
          </a:bodyPr>
          <a:lstStyle/>
          <a:p>
            <a:r>
              <a:rPr lang="en-US" sz="3200" dirty="0">
                <a:latin typeface="Abadi" panose="020B0604020104020204" pitchFamily="34" charset="0"/>
              </a:rPr>
              <a:t>8 professed + 2 candidates = 10 active members</a:t>
            </a:r>
          </a:p>
          <a:p>
            <a:endParaRPr lang="en-US" sz="3200" dirty="0">
              <a:latin typeface="Abadi" panose="020B0604020104020204" pitchFamily="34" charset="0"/>
            </a:endParaRPr>
          </a:p>
          <a:p>
            <a:r>
              <a:rPr lang="en-US" sz="3200" dirty="0">
                <a:latin typeface="Abadi" panose="020B0604020104020204" pitchFamily="34" charset="0"/>
              </a:rPr>
              <a:t>They meet monthly.</a:t>
            </a:r>
          </a:p>
          <a:p>
            <a:endParaRPr lang="en-US" sz="3200" dirty="0">
              <a:latin typeface="Abadi" panose="020B0604020104020204" pitchFamily="34" charset="0"/>
            </a:endParaRPr>
          </a:p>
          <a:p>
            <a:r>
              <a:rPr lang="en-US" sz="3200" dirty="0">
                <a:latin typeface="Abadi" panose="020B0604020104020204" pitchFamily="34" charset="0"/>
              </a:rPr>
              <a:t>Four people have been coming to the gatherings and may well come into formation.</a:t>
            </a:r>
          </a:p>
          <a:p>
            <a:endParaRPr lang="en-US" sz="3200" dirty="0">
              <a:latin typeface="Abadi" panose="020B0604020104020204" pitchFamily="34" charset="0"/>
            </a:endParaRPr>
          </a:p>
          <a:p>
            <a:r>
              <a:rPr lang="en-US" sz="3200" dirty="0">
                <a:latin typeface="Abadi" panose="020B0604020104020204" pitchFamily="34" charset="0"/>
              </a:rPr>
              <a:t>Question:  What do we need to operate this year?</a:t>
            </a:r>
          </a:p>
          <a:p>
            <a:endParaRPr lang="en-US" sz="3200" dirty="0">
              <a:latin typeface="Abadi" panose="020B0604020104020204" pitchFamily="34" charset="0"/>
            </a:endParaRPr>
          </a:p>
          <a:p>
            <a:endParaRPr lang="en-US" sz="4000" dirty="0">
              <a:latin typeface="Abadi" panose="020B0604020104020204" pitchFamily="34" charset="0"/>
            </a:endParaRPr>
          </a:p>
        </p:txBody>
      </p:sp>
    </p:spTree>
    <p:extLst>
      <p:ext uri="{BB962C8B-B14F-4D97-AF65-F5344CB8AC3E}">
        <p14:creationId xmlns:p14="http://schemas.microsoft.com/office/powerpoint/2010/main" val="983503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03F9A-0628-4349-9F5C-0D9C99096FAC}"/>
              </a:ext>
            </a:extLst>
          </p:cNvPr>
          <p:cNvSpPr>
            <a:spLocks noGrp="1"/>
          </p:cNvSpPr>
          <p:nvPr>
            <p:ph type="title"/>
          </p:nvPr>
        </p:nvSpPr>
        <p:spPr/>
        <p:txBody>
          <a:bodyPr/>
          <a:lstStyle/>
          <a:p>
            <a:r>
              <a:rPr lang="en-US" dirty="0">
                <a:latin typeface="Abadi" panose="020B0604020104020204" pitchFamily="34" charset="0"/>
              </a:rPr>
              <a:t>Anticipated expenses:                                   		budget committee or council</a:t>
            </a:r>
            <a:r>
              <a:rPr lang="en-US" dirty="0"/>
              <a:t>.</a:t>
            </a:r>
          </a:p>
        </p:txBody>
      </p:sp>
      <p:sp>
        <p:nvSpPr>
          <p:cNvPr id="3" name="Content Placeholder 2">
            <a:extLst>
              <a:ext uri="{FF2B5EF4-FFF2-40B4-BE49-F238E27FC236}">
                <a16:creationId xmlns:a16="http://schemas.microsoft.com/office/drawing/2014/main" id="{BD27BB5D-030D-424A-992C-6A916E64F97F}"/>
              </a:ext>
            </a:extLst>
          </p:cNvPr>
          <p:cNvSpPr>
            <a:spLocks noGrp="1"/>
          </p:cNvSpPr>
          <p:nvPr>
            <p:ph idx="1"/>
          </p:nvPr>
        </p:nvSpPr>
        <p:spPr>
          <a:xfrm>
            <a:off x="838200" y="2001077"/>
            <a:ext cx="10515600" cy="4175885"/>
          </a:xfrm>
        </p:spPr>
        <p:txBody>
          <a:bodyPr>
            <a:normAutofit fontScale="92500" lnSpcReduction="20000"/>
          </a:bodyPr>
          <a:lstStyle/>
          <a:p>
            <a:r>
              <a:rPr lang="en-US" dirty="0">
                <a:latin typeface="Abadi" panose="020B0604020104020204" pitchFamily="34" charset="0"/>
              </a:rPr>
              <a:t>Contribution to region: $40 per active member</a:t>
            </a:r>
          </a:p>
          <a:p>
            <a:pPr lvl="1"/>
            <a:r>
              <a:rPr lang="en-US" dirty="0">
                <a:latin typeface="Abadi" panose="020B0604020104020204" pitchFamily="34" charset="0"/>
              </a:rPr>
              <a:t>$40 x 10 = </a:t>
            </a:r>
            <a:r>
              <a:rPr lang="en-US" dirty="0">
                <a:solidFill>
                  <a:srgbClr val="FF0000"/>
                </a:solidFill>
                <a:latin typeface="Abadi" panose="020B0604020104020204" pitchFamily="34" charset="0"/>
              </a:rPr>
              <a:t>$400.</a:t>
            </a:r>
          </a:p>
          <a:p>
            <a:r>
              <a:rPr lang="en-US" dirty="0">
                <a:latin typeface="Abadi" panose="020B0604020104020204" pitchFamily="34" charset="0"/>
              </a:rPr>
              <a:t>Formation: anticipate 4 people 	</a:t>
            </a:r>
          </a:p>
          <a:p>
            <a:pPr lvl="1"/>
            <a:r>
              <a:rPr lang="en-US" dirty="0">
                <a:latin typeface="Abadi" panose="020B0604020104020204" pitchFamily="34" charset="0"/>
              </a:rPr>
              <a:t>Books: 5 @ $20 each = $100</a:t>
            </a:r>
          </a:p>
          <a:p>
            <a:pPr lvl="1"/>
            <a:r>
              <a:rPr lang="en-US" dirty="0">
                <a:latin typeface="Abadi" panose="020B0604020104020204" pitchFamily="34" charset="0"/>
              </a:rPr>
              <a:t>Welcome gifts: 5 @ $20 each = $100</a:t>
            </a:r>
          </a:p>
          <a:p>
            <a:pPr lvl="1"/>
            <a:r>
              <a:rPr lang="en-US" dirty="0">
                <a:latin typeface="Abadi" panose="020B0604020104020204" pitchFamily="34" charset="0"/>
              </a:rPr>
              <a:t>Rite of Admission: 5 @ $10 each = $50</a:t>
            </a:r>
          </a:p>
          <a:p>
            <a:pPr lvl="1"/>
            <a:r>
              <a:rPr lang="en-US" dirty="0">
                <a:latin typeface="Abadi" panose="020B0604020104020204" pitchFamily="34" charset="0"/>
              </a:rPr>
              <a:t>Copy expenses: $50</a:t>
            </a:r>
          </a:p>
          <a:p>
            <a:pPr lvl="1"/>
            <a:r>
              <a:rPr lang="en-US" dirty="0">
                <a:latin typeface="Abadi" panose="020B0604020104020204" pitchFamily="34" charset="0"/>
              </a:rPr>
              <a:t>Total formation expenses: </a:t>
            </a:r>
            <a:r>
              <a:rPr lang="en-US" dirty="0">
                <a:solidFill>
                  <a:srgbClr val="FF0000"/>
                </a:solidFill>
                <a:latin typeface="Abadi" panose="020B0604020104020204" pitchFamily="34" charset="0"/>
              </a:rPr>
              <a:t>$300</a:t>
            </a:r>
          </a:p>
          <a:p>
            <a:r>
              <a:rPr lang="en-US" dirty="0">
                <a:latin typeface="Abadi" panose="020B0604020104020204" pitchFamily="34" charset="0"/>
              </a:rPr>
              <a:t>Spiritual assistant stipend: $25 x 11 =</a:t>
            </a:r>
            <a:r>
              <a:rPr lang="en-US" dirty="0">
                <a:solidFill>
                  <a:srgbClr val="FF0000"/>
                </a:solidFill>
                <a:latin typeface="Abadi" panose="020B0604020104020204" pitchFamily="34" charset="0"/>
              </a:rPr>
              <a:t> $275</a:t>
            </a:r>
          </a:p>
          <a:p>
            <a:r>
              <a:rPr lang="en-US" dirty="0">
                <a:latin typeface="Abadi" panose="020B0604020104020204" pitchFamily="34" charset="0"/>
              </a:rPr>
              <a:t>Facility rental: $50 x 11 = </a:t>
            </a:r>
            <a:r>
              <a:rPr lang="en-US" dirty="0">
                <a:solidFill>
                  <a:srgbClr val="FF0000"/>
                </a:solidFill>
                <a:latin typeface="Abadi" panose="020B0604020104020204" pitchFamily="34" charset="0"/>
              </a:rPr>
              <a:t>$550</a:t>
            </a:r>
          </a:p>
          <a:p>
            <a:r>
              <a:rPr lang="en-US" dirty="0">
                <a:latin typeface="Abadi" panose="020B0604020104020204" pitchFamily="34" charset="0"/>
              </a:rPr>
              <a:t>Miscellaneous: </a:t>
            </a:r>
            <a:r>
              <a:rPr lang="en-US" dirty="0">
                <a:solidFill>
                  <a:srgbClr val="FF0000"/>
                </a:solidFill>
                <a:latin typeface="Abadi" panose="020B0604020104020204" pitchFamily="34" charset="0"/>
              </a:rPr>
              <a:t>$100 </a:t>
            </a:r>
          </a:p>
        </p:txBody>
      </p:sp>
    </p:spTree>
    <p:extLst>
      <p:ext uri="{BB962C8B-B14F-4D97-AF65-F5344CB8AC3E}">
        <p14:creationId xmlns:p14="http://schemas.microsoft.com/office/powerpoint/2010/main" val="34904973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734</TotalTime>
  <Words>1111</Words>
  <Application>Microsoft Office PowerPoint</Application>
  <PresentationFormat>Widescreen</PresentationFormat>
  <Paragraphs>108</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Abadi</vt:lpstr>
      <vt:lpstr>Arial</vt:lpstr>
      <vt:lpstr>Calibri</vt:lpstr>
      <vt:lpstr>Calibri Light</vt:lpstr>
      <vt:lpstr>Office Theme</vt:lpstr>
      <vt:lpstr>Article 25</vt:lpstr>
      <vt:lpstr>All the brothers and sisters:  all active professed and all candidates  According to their means:  This is “fair share.”  Not dues!!  We may not assess anyone a set amount!  Fraternity members give what they can.  </vt:lpstr>
      <vt:lpstr>“Local fraternities should contribute toward the expenses of the higher fraternity councils.”                     Contribution to the region comes from the fraternity,                 not from individuals.  The regional council is not a fraternity; we have no means of income.  We do not assess individuals the $40 for each active member that goes to the region. </vt:lpstr>
      <vt:lpstr>Precedent in scripture:  “Some thought that since Judas kept the common purse, Jesus had told him, ‘Buy what we need for the feast.’”  Jn 13:29  “All who believed were together and had all things in common.” Acts 2:45  “. . . they brought the proceeds of their sales, put them at the feet of the apostles, and they [the proceeds] were distributed to each according to need.” Acts 4:35.</vt:lpstr>
      <vt:lpstr>Fair share = FAITH!! Faith = the willingness to RISK!!</vt:lpstr>
      <vt:lpstr>PowerPoint Presentation</vt:lpstr>
      <vt:lpstr>“Thy Kingdom come” means my kingdom goes!  St. Clare’s request for the “privilege of poverty”           meant that the sisters would not accept dowries                            to make the monastery financially independent.  FAITH is the willingness to take a RISK!! </vt:lpstr>
      <vt:lpstr>Lady Jacoba Fraternity </vt:lpstr>
      <vt:lpstr>Anticipated expenses:                                     budget committee or council.</vt:lpstr>
      <vt:lpstr>Add the projected totals for each category:</vt:lpstr>
      <vt:lpstr>Share anticipated expenses (budget) with the fraternity.</vt:lpstr>
      <vt:lpstr>Treasurer Report </vt:lpstr>
      <vt:lpstr>Prioritize!</vt:lpstr>
      <vt:lpstr>Google: St John One: One</vt:lpstr>
      <vt:lpstr>Impact drives Income</vt:lpstr>
      <vt:lpstr>Formation is critical!</vt:lpstr>
      <vt:lpstr>Keep good records.</vt:lpstr>
      <vt:lpstr>Google: Rev. Laurie  Brock</vt:lpstr>
      <vt:lpstr>When we want something  we don’t have, we may have to do something  we haven’t done!  “Fear not!” Take a RISK and give it a try. Let go of our egos. </vt:lpstr>
      <vt:lpstr>Conversion calls us to </vt:lpstr>
      <vt:lpstr>Lady Jacoba Fraternity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Article 25</dc:title>
  <dc:creator>Esther Stewart</dc:creator>
  <cp:lastModifiedBy>Esther Stewart</cp:lastModifiedBy>
  <cp:revision>33</cp:revision>
  <cp:lastPrinted>2020-11-14T00:27:51Z</cp:lastPrinted>
  <dcterms:created xsi:type="dcterms:W3CDTF">2020-11-09T14:16:21Z</dcterms:created>
  <dcterms:modified xsi:type="dcterms:W3CDTF">2020-11-23T03:12:31Z</dcterms:modified>
</cp:coreProperties>
</file>