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58" r:id="rId3"/>
    <p:sldId id="268" r:id="rId4"/>
    <p:sldId id="269" r:id="rId5"/>
    <p:sldId id="266" r:id="rId6"/>
    <p:sldId id="270" r:id="rId7"/>
    <p:sldId id="275" r:id="rId8"/>
    <p:sldId id="274" r:id="rId9"/>
    <p:sldId id="276" r:id="rId10"/>
    <p:sldId id="261" r:id="rId11"/>
    <p:sldId id="262" r:id="rId12"/>
    <p:sldId id="263" r:id="rId13"/>
    <p:sldId id="260" r:id="rId14"/>
    <p:sldId id="264" r:id="rId15"/>
    <p:sldId id="27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E4BF02-D951-42AB-A049-3996D0BC2869}">
          <p14:sldIdLst>
            <p14:sldId id="256"/>
            <p14:sldId id="258"/>
            <p14:sldId id="268"/>
            <p14:sldId id="269"/>
            <p14:sldId id="266"/>
            <p14:sldId id="270"/>
            <p14:sldId id="275"/>
            <p14:sldId id="274"/>
            <p14:sldId id="276"/>
            <p14:sldId id="261"/>
            <p14:sldId id="262"/>
            <p14:sldId id="263"/>
            <p14:sldId id="260"/>
            <p14:sldId id="264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2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812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634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210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004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708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959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90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0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2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1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89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7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9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8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ularfranciscansusa.org/" TargetMode="External"/><Relationship Id="rId2" Type="http://schemas.openxmlformats.org/officeDocument/2006/relationships/hyperlink" Target="https://www.stmregionofs.com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118E-359D-C3C0-1CC2-C11667EDA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0271" y="1141122"/>
            <a:ext cx="6410227" cy="861420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87DA6-4EBA-BFB7-FC30-7535650C6304}"/>
              </a:ext>
            </a:extLst>
          </p:cNvPr>
          <p:cNvSpPr txBox="1"/>
          <p:nvPr/>
        </p:nvSpPr>
        <p:spPr>
          <a:xfrm>
            <a:off x="6599583" y="5947256"/>
            <a:ext cx="5051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PowerPoint presentation created by Cathy Roszhart, OFS  - 2023</a:t>
            </a:r>
          </a:p>
        </p:txBody>
      </p:sp>
      <p:pic>
        <p:nvPicPr>
          <p:cNvPr id="2050" name="Picture 2" descr="Educator Musing">
            <a:extLst>
              <a:ext uri="{FF2B5EF4-FFF2-40B4-BE49-F238E27FC236}">
                <a16:creationId xmlns:a16="http://schemas.microsoft.com/office/drawing/2014/main" id="{BA827999-FF22-96FE-FE79-77F7D90F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5349"/>
            <a:ext cx="3810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21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2078-82CD-8045-A1E8-2F19BF5B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58" y="718626"/>
            <a:ext cx="6244939" cy="706964"/>
          </a:xfrm>
        </p:spPr>
        <p:txBody>
          <a:bodyPr/>
          <a:lstStyle/>
          <a:p>
            <a:r>
              <a:rPr lang="en-US" dirty="0"/>
              <a:t>Tools for </a:t>
            </a:r>
            <a:r>
              <a:rPr lang="en-US" sz="4000" dirty="0"/>
              <a:t>Communication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3880B-348C-C7D1-62B4-E6EE06570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70475">
            <a:off x="305893" y="1873211"/>
            <a:ext cx="4120578" cy="3090434"/>
          </a:xfrm>
        </p:spPr>
      </p:pic>
      <p:pic>
        <p:nvPicPr>
          <p:cNvPr id="4098" name="Picture 2" descr="Communicating via e-mail messages. - Taylor in Time">
            <a:extLst>
              <a:ext uri="{FF2B5EF4-FFF2-40B4-BE49-F238E27FC236}">
                <a16:creationId xmlns:a16="http://schemas.microsoft.com/office/drawing/2014/main" id="{386A5B23-745A-228D-9C96-E256EFDC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292">
            <a:off x="7067503" y="1646391"/>
            <a:ext cx="4802103" cy="29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2 Most Used Messaging Apps | Engadget">
            <a:extLst>
              <a:ext uri="{FF2B5EF4-FFF2-40B4-BE49-F238E27FC236}">
                <a16:creationId xmlns:a16="http://schemas.microsoft.com/office/drawing/2014/main" id="{72FE9990-C118-BEBF-0756-4F0CB57DB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19" y="3853560"/>
            <a:ext cx="3221384" cy="214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mmunication through letter writing!">
            <a:extLst>
              <a:ext uri="{FF2B5EF4-FFF2-40B4-BE49-F238E27FC236}">
                <a16:creationId xmlns:a16="http://schemas.microsoft.com/office/drawing/2014/main" id="{A2D51F82-1E54-E04F-02C1-8A59BF16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11" y="4312119"/>
            <a:ext cx="3931125" cy="22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 Reasons You're Afraid of Speaking in a Foreign Language and What You Can  Do About It | Verbling">
            <a:extLst>
              <a:ext uri="{FF2B5EF4-FFF2-40B4-BE49-F238E27FC236}">
                <a16:creationId xmlns:a16="http://schemas.microsoft.com/office/drawing/2014/main" id="{3911FC24-E5C8-DAA2-8C34-32786D62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32" y="1694990"/>
            <a:ext cx="2718365" cy="21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portance of Communication In Love – YourDOST Blog">
            <a:extLst>
              <a:ext uri="{FF2B5EF4-FFF2-40B4-BE49-F238E27FC236}">
                <a16:creationId xmlns:a16="http://schemas.microsoft.com/office/drawing/2014/main" id="{6F10441C-B122-DF2B-7C52-E719F1B1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8" y="4355872"/>
            <a:ext cx="2647035" cy="18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7B0459-F096-0007-8BF9-C22DEF39AB85}"/>
              </a:ext>
            </a:extLst>
          </p:cNvPr>
          <p:cNvSpPr txBox="1">
            <a:spLocks/>
          </p:cNvSpPr>
          <p:nvPr/>
        </p:nvSpPr>
        <p:spPr>
          <a:xfrm>
            <a:off x="355606" y="6084261"/>
            <a:ext cx="11480788" cy="71894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Gift of Technology… a precious blessing!</a:t>
            </a:r>
          </a:p>
        </p:txBody>
      </p:sp>
    </p:spTree>
    <p:extLst>
      <p:ext uri="{BB962C8B-B14F-4D97-AF65-F5344CB8AC3E}">
        <p14:creationId xmlns:p14="http://schemas.microsoft.com/office/powerpoint/2010/main" val="400336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7B61A2-D68A-7C9A-5066-25F1334F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864" y="3536668"/>
            <a:ext cx="7075385" cy="2283822"/>
          </a:xfrm>
          <a:solidFill>
            <a:schemeClr val="accent1"/>
          </a:solidFill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b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Website: </a:t>
            </a:r>
            <a:b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https://www.stmregionofs.com/</a:t>
            </a:r>
            <a:b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AD1C131-DB88-8245-EBE9-5C514C9EAFC4}"/>
              </a:ext>
            </a:extLst>
          </p:cNvPr>
          <p:cNvSpPr txBox="1">
            <a:spLocks/>
          </p:cNvSpPr>
          <p:nvPr/>
        </p:nvSpPr>
        <p:spPr bwMode="gray">
          <a:xfrm>
            <a:off x="1368818" y="1037510"/>
            <a:ext cx="8810880" cy="22838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Website: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https://www.secularfranciscansusa.org/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17F73-B36A-9923-D55A-F4DEC2FB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96" y="707252"/>
            <a:ext cx="9982986" cy="706964"/>
          </a:xfrm>
        </p:spPr>
        <p:txBody>
          <a:bodyPr/>
          <a:lstStyle/>
          <a:p>
            <a:r>
              <a:rPr lang="en-US" sz="4000" dirty="0"/>
              <a:t>Ways YOUR REC is reaching out to you: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3DD5B-5AD7-D6F7-311D-4D67DD36C765}"/>
              </a:ext>
            </a:extLst>
          </p:cNvPr>
          <p:cNvSpPr txBox="1"/>
          <p:nvPr/>
        </p:nvSpPr>
        <p:spPr>
          <a:xfrm>
            <a:off x="304795" y="1882559"/>
            <a:ext cx="11741019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ach local fraternity </a:t>
            </a: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ssigned a Councilor</a:t>
            </a: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be a liaison between you and the Region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820E0-2C70-5836-1622-7B386B55E644}"/>
              </a:ext>
            </a:extLst>
          </p:cNvPr>
          <p:cNvSpPr txBox="1"/>
          <p:nvPr/>
        </p:nvSpPr>
        <p:spPr>
          <a:xfrm>
            <a:off x="304796" y="3150970"/>
            <a:ext cx="11741020" cy="66473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6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egularly updating information on Regional Website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543C7-BD4A-6239-7BCF-73357C374DA1}"/>
              </a:ext>
            </a:extLst>
          </p:cNvPr>
          <p:cNvSpPr txBox="1"/>
          <p:nvPr/>
        </p:nvSpPr>
        <p:spPr>
          <a:xfrm>
            <a:off x="304796" y="3903929"/>
            <a:ext cx="11741018" cy="66473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 quarterly newsletter: “Our Fraternal Scoop”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4A406-9A11-1702-55CF-5A42162EA37C}"/>
              </a:ext>
            </a:extLst>
          </p:cNvPr>
          <p:cNvSpPr txBox="1"/>
          <p:nvPr/>
        </p:nvSpPr>
        <p:spPr>
          <a:xfrm>
            <a:off x="304796" y="4637529"/>
            <a:ext cx="11741018" cy="66473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Offering meetings and retreats via Zoom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98D9D-7967-9DA8-AC85-C27DD14A6A5E}"/>
              </a:ext>
            </a:extLst>
          </p:cNvPr>
          <p:cNvSpPr txBox="1"/>
          <p:nvPr/>
        </p:nvSpPr>
        <p:spPr>
          <a:xfrm>
            <a:off x="304796" y="6150748"/>
            <a:ext cx="11741018" cy="66473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Communicating frequently via Email 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2F0BD-ABAF-44FE-256C-14B1C6A1E02D}"/>
              </a:ext>
            </a:extLst>
          </p:cNvPr>
          <p:cNvSpPr txBox="1"/>
          <p:nvPr/>
        </p:nvSpPr>
        <p:spPr>
          <a:xfrm>
            <a:off x="304796" y="5371129"/>
            <a:ext cx="11741018" cy="6665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Constantly updating our Database and Regional Directory</a:t>
            </a:r>
            <a:endParaRPr lang="en-US" sz="6000" dirty="0">
              <a:solidFill>
                <a:schemeClr val="bg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10" grpId="0" animBg="1"/>
      <p:bldP spid="11" grpId="0" animBg="1"/>
      <p:bldP spid="1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munication is important in all families">
            <a:extLst>
              <a:ext uri="{FF2B5EF4-FFF2-40B4-BE49-F238E27FC236}">
                <a16:creationId xmlns:a16="http://schemas.microsoft.com/office/drawing/2014/main" id="{A3D7C8F2-B99D-37CE-262B-32F55AE9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8" y="226541"/>
            <a:ext cx="4510501" cy="29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M: Social media is all about two-way communication | MercatorNet">
            <a:extLst>
              <a:ext uri="{FF2B5EF4-FFF2-40B4-BE49-F238E27FC236}">
                <a16:creationId xmlns:a16="http://schemas.microsoft.com/office/drawing/2014/main" id="{33C43E9E-3F0A-2220-9B56-CB677BC7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5" y="617475"/>
            <a:ext cx="4721193" cy="19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73370-EE5E-CB94-0CDB-61EB1B2F2519}"/>
              </a:ext>
            </a:extLst>
          </p:cNvPr>
          <p:cNvSpPr txBox="1"/>
          <p:nvPr/>
        </p:nvSpPr>
        <p:spPr>
          <a:xfrm>
            <a:off x="3777343" y="3180433"/>
            <a:ext cx="4842588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EMAIL ETIQUETTE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CE67E-5FCA-52F3-6BEE-9E85D5574900}"/>
              </a:ext>
            </a:extLst>
          </p:cNvPr>
          <p:cNvSpPr txBox="1"/>
          <p:nvPr/>
        </p:nvSpPr>
        <p:spPr>
          <a:xfrm>
            <a:off x="2684106" y="4045880"/>
            <a:ext cx="6823788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Acknowledge receipt of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8A086-A3E2-604C-7977-5982BF739717}"/>
              </a:ext>
            </a:extLst>
          </p:cNvPr>
          <p:cNvSpPr txBox="1"/>
          <p:nvPr/>
        </p:nvSpPr>
        <p:spPr>
          <a:xfrm>
            <a:off x="2684106" y="4911327"/>
            <a:ext cx="6823789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Respond in a timely manner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16C04-F630-4F8F-1D29-F72A443F19B6}"/>
              </a:ext>
            </a:extLst>
          </p:cNvPr>
          <p:cNvSpPr txBox="1"/>
          <p:nvPr/>
        </p:nvSpPr>
        <p:spPr>
          <a:xfrm>
            <a:off x="2684105" y="5776774"/>
            <a:ext cx="6823789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Use “reply to all” sparingly</a:t>
            </a:r>
          </a:p>
        </p:txBody>
      </p:sp>
    </p:spTree>
    <p:extLst>
      <p:ext uri="{BB962C8B-B14F-4D97-AF65-F5344CB8AC3E}">
        <p14:creationId xmlns:p14="http://schemas.microsoft.com/office/powerpoint/2010/main" val="69262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73DD5B-5AD7-D6F7-311D-4D67DD36C765}"/>
              </a:ext>
            </a:extLst>
          </p:cNvPr>
          <p:cNvSpPr txBox="1"/>
          <p:nvPr/>
        </p:nvSpPr>
        <p:spPr>
          <a:xfrm>
            <a:off x="286139" y="3783563"/>
            <a:ext cx="11507755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Are the resources mentioned so far helpful in promoting a strong fraternal bond between all our members?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820E0-2C70-5836-1622-7B386B55E644}"/>
              </a:ext>
            </a:extLst>
          </p:cNvPr>
          <p:cNvSpPr txBox="1"/>
          <p:nvPr/>
        </p:nvSpPr>
        <p:spPr>
          <a:xfrm>
            <a:off x="286139" y="5222612"/>
            <a:ext cx="11619723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Do all members of your local fraternity feel connected to their brothers and sisters in our region?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9FECE7-B3C1-41E2-C9E3-59046381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your feedback…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A06B3-F563-AEC0-DD0E-66670752754C}"/>
              </a:ext>
            </a:extLst>
          </p:cNvPr>
          <p:cNvSpPr txBox="1"/>
          <p:nvPr/>
        </p:nvSpPr>
        <p:spPr>
          <a:xfrm>
            <a:off x="729343" y="2344514"/>
            <a:ext cx="10733314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How is the communication between my local fraternity members? Do all feel a close connection?</a:t>
            </a:r>
          </a:p>
        </p:txBody>
      </p:sp>
    </p:spTree>
    <p:extLst>
      <p:ext uri="{BB962C8B-B14F-4D97-AF65-F5344CB8AC3E}">
        <p14:creationId xmlns:p14="http://schemas.microsoft.com/office/powerpoint/2010/main" val="88453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3D8B-5533-1E18-84F0-9465E829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90" y="973668"/>
            <a:ext cx="9638522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FRATER</a:t>
            </a:r>
            <a:r>
              <a:rPr lang="en-US" sz="4000" dirty="0"/>
              <a:t>NAL COMMU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NITY</a:t>
            </a:r>
            <a:r>
              <a:rPr lang="en-US" sz="4000" b="1" dirty="0"/>
              <a:t> </a:t>
            </a:r>
            <a:r>
              <a:rPr lang="en-US" sz="4000" dirty="0"/>
              <a:t>=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FRATERNITY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3E43-25CD-1E97-0EA9-E0D1032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4" y="2369975"/>
            <a:ext cx="11569960" cy="417078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COMMUNING</a:t>
            </a:r>
            <a:endParaRPr lang="en-US" sz="4000" dirty="0">
              <a:solidFill>
                <a:srgbClr val="11111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Are all essential for health, happiness,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chemeClr val="bg1"/>
                </a:solidFill>
              </a:rPr>
              <a:t>relationships,</a:t>
            </a:r>
            <a:r>
              <a:rPr lang="en-US" sz="2800" b="1" dirty="0">
                <a:solidFill>
                  <a:schemeClr val="bg1"/>
                </a:solidFill>
              </a:rPr>
              <a:t> teamwork and life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</a:rPr>
              <a:t>FOR THE GOOD OF OUR ORDER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B5B3-B27B-F45D-61B0-E5EE8ED0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38" y="1772815"/>
            <a:ext cx="11349872" cy="28924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NAtional</a:t>
            </a:r>
            <a: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FRAternity</a:t>
            </a:r>
            <a: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Council (NAFRA) priorities:</a:t>
            </a:r>
            <a:b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 2022-2025</a:t>
            </a:r>
            <a:b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Vocations, </a:t>
            </a:r>
            <a:r>
              <a:rPr lang="en-US" sz="4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COMMUNICATIONS</a:t>
            </a:r>
            <a:r>
              <a:rPr lang="en-US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Relationships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8124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tter Communication Through Neuroscience - Knowledge at Wharton">
            <a:extLst>
              <a:ext uri="{FF2B5EF4-FFF2-40B4-BE49-F238E27FC236}">
                <a16:creationId xmlns:a16="http://schemas.microsoft.com/office/drawing/2014/main" id="{192CC7C6-68BD-97A4-E5A5-6D895DCC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6" y="1583703"/>
            <a:ext cx="7926218" cy="334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399B71-47A9-44CC-9C8C-30451F5CC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4780" y="612718"/>
            <a:ext cx="7926219" cy="8390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COMMUNICATION?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29EEB-3DB7-2F4A-CF31-131851DA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46" y="4930219"/>
            <a:ext cx="8740369" cy="126196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Exchange of information by speaking, writing, or other medium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094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tter Communication Through Neuroscience - Knowledge at Wharton">
            <a:extLst>
              <a:ext uri="{FF2B5EF4-FFF2-40B4-BE49-F238E27FC236}">
                <a16:creationId xmlns:a16="http://schemas.microsoft.com/office/drawing/2014/main" id="{192CC7C6-68BD-97A4-E5A5-6D895DCC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6" y="1583703"/>
            <a:ext cx="7926218" cy="334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399B71-47A9-44CC-9C8C-30451F5CC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08" y="556157"/>
            <a:ext cx="9709607" cy="83903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</a:t>
            </a:r>
            <a:r>
              <a:rPr lang="en-US" sz="44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COMMUNICATION?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42152-CAAC-41AC-8BF6-AB752759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47" y="4930219"/>
            <a:ext cx="8514046" cy="1230221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Successful</a:t>
            </a:r>
            <a:r>
              <a:rPr lang="en-US" sz="4000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conveying or sharing </a:t>
            </a:r>
            <a:br>
              <a:rPr lang="en-US" sz="4000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4000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of ideas and feelings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868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00DF0-4687-1BFA-FA0D-2FBA17A9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" y="3186490"/>
            <a:ext cx="11262049" cy="289707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ommunicating clearly and reliably with others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ssential tool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foster 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 relationships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Educator Musing">
            <a:extLst>
              <a:ext uri="{FF2B5EF4-FFF2-40B4-BE49-F238E27FC236}">
                <a16:creationId xmlns:a16="http://schemas.microsoft.com/office/drawing/2014/main" id="{B3F8484C-69E4-CD66-9907-C8C99755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8" y="492059"/>
            <a:ext cx="4502835" cy="39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93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tter Communication Through Neuroscience - Knowledge at Wharton">
            <a:extLst>
              <a:ext uri="{FF2B5EF4-FFF2-40B4-BE49-F238E27FC236}">
                <a16:creationId xmlns:a16="http://schemas.microsoft.com/office/drawing/2014/main" id="{192CC7C6-68BD-97A4-E5A5-6D895DCC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53" y="2205872"/>
            <a:ext cx="7146837" cy="29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399B71-47A9-44CC-9C8C-30451F5CC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0053" y="622144"/>
            <a:ext cx="8191893" cy="158372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GOOD FRANCISCAN COMMUNICATION?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1CB3F-F393-9160-26BC-0BB2C925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953" y="5114580"/>
            <a:ext cx="7146837" cy="1276793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11111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Prayerful connection with all our brothers and sisters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7732E-BC97-0816-C63F-1904D3EFD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6587">
            <a:off x="1210692" y="2886145"/>
            <a:ext cx="2074984" cy="24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E4A2FF-2FAD-9F52-1C26-2573FDE99FE2}"/>
              </a:ext>
            </a:extLst>
          </p:cNvPr>
          <p:cNvSpPr txBox="1">
            <a:spLocks/>
          </p:cNvSpPr>
          <p:nvPr/>
        </p:nvSpPr>
        <p:spPr>
          <a:xfrm>
            <a:off x="660916" y="2332652"/>
            <a:ext cx="10870164" cy="4058817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Wingdings 3" charset="2"/>
              <a:buNone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 with all the members </a:t>
            </a:r>
          </a:p>
          <a:p>
            <a:pPr mar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pledged ourselves </a:t>
            </a:r>
          </a:p>
          <a:p>
            <a:pPr mar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spend our efforts to make the fraternity </a:t>
            </a:r>
          </a:p>
          <a:p>
            <a:pPr mar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genuine ecclesial assembly </a:t>
            </a:r>
          </a:p>
          <a:p>
            <a:pPr mar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US" sz="16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 Franciscan community</a:t>
            </a:r>
            <a:r>
              <a:rPr lang="en-US" sz="1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16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Rite of Profession, Ritual of the Secular Franciscan Order</a:t>
            </a:r>
            <a:r>
              <a:rPr lang="en-US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].</a:t>
            </a:r>
            <a:r>
              <a:rPr lang="en-US" sz="8000" dirty="0">
                <a:solidFill>
                  <a:srgbClr val="71777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35A7A-0ED1-58AD-A32A-7B5AECFE6602}"/>
              </a:ext>
            </a:extLst>
          </p:cNvPr>
          <p:cNvSpPr txBox="1">
            <a:spLocks/>
          </p:cNvSpPr>
          <p:nvPr/>
        </p:nvSpPr>
        <p:spPr>
          <a:xfrm>
            <a:off x="660916" y="466531"/>
            <a:ext cx="10823512" cy="1539552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Wingdings 3" charset="2"/>
              <a:buNone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en-US" sz="1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local fraternity is a visible sign of the Church, </a:t>
            </a:r>
            <a:r>
              <a:rPr lang="en-US" sz="160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community of faith and love</a:t>
            </a:r>
            <a:r>
              <a:rPr lang="en-US" sz="1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66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3D8B-5533-1E18-84F0-9465E829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90" y="973668"/>
            <a:ext cx="9638522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FRATER</a:t>
            </a:r>
            <a:r>
              <a:rPr lang="en-US" sz="4000" dirty="0"/>
              <a:t>NAL COMMU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NITY</a:t>
            </a:r>
            <a:r>
              <a:rPr lang="en-US" sz="4000" b="1" dirty="0"/>
              <a:t> </a:t>
            </a:r>
            <a:r>
              <a:rPr lang="en-US" sz="4000" dirty="0"/>
              <a:t>=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FRATERNITY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3E43-25CD-1E97-0EA9-E0D1032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4" y="2369975"/>
            <a:ext cx="11569960" cy="417078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leads us to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en-US" sz="40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COMMUNING</a:t>
            </a:r>
            <a:r>
              <a:rPr lang="en-US" sz="40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each other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leads to a stronger bond of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BD906-4821-A620-CE2D-35424ABAD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788" y="1374314"/>
            <a:ext cx="5453212" cy="315103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Vital elements </a:t>
            </a:r>
          </a:p>
          <a:p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for  fraternity life: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E7BBA-FE63-9BEB-5D50-807A54DFDDD9}"/>
              </a:ext>
            </a:extLst>
          </p:cNvPr>
          <p:cNvSpPr txBox="1"/>
          <p:nvPr/>
        </p:nvSpPr>
        <p:spPr>
          <a:xfrm>
            <a:off x="6706378" y="1586188"/>
            <a:ext cx="5068855" cy="36856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FORMATION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JPIC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COMMUNICATIONS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SPIRITUAL ASSISTANCE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940</TotalTime>
  <Words>372</Words>
  <Application>Microsoft Office PowerPoint</Application>
  <PresentationFormat>Widescreen</PresentationFormat>
  <Paragraphs>65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Garamond</vt:lpstr>
      <vt:lpstr>Symbol</vt:lpstr>
      <vt:lpstr>Wingdings 3</vt:lpstr>
      <vt:lpstr>Ion Boardroom</vt:lpstr>
      <vt:lpstr>COMMUNICATION</vt:lpstr>
      <vt:lpstr>NAtional FRAternity Council (NAFRA) priorities: for 2022-2025 Vocations, COMMUNICATIONS, Relationships</vt:lpstr>
      <vt:lpstr>Exchange of information by speaking, writing, or other medium</vt:lpstr>
      <vt:lpstr>Successful conveying or sharing  of ideas and feelings</vt:lpstr>
      <vt:lpstr>PowerPoint Presentation</vt:lpstr>
      <vt:lpstr>Prayerful connection with all our brothers and sisters</vt:lpstr>
      <vt:lpstr>PowerPoint Presentation</vt:lpstr>
      <vt:lpstr>FRATERNAL COMMUNITY = FRATERNITY</vt:lpstr>
      <vt:lpstr>PowerPoint Presentation</vt:lpstr>
      <vt:lpstr>Tools for Communication</vt:lpstr>
      <vt:lpstr>   Regional Website:  https://www.stmregionofs.com/   </vt:lpstr>
      <vt:lpstr>Ways YOUR REC is reaching out to you:</vt:lpstr>
      <vt:lpstr>PowerPoint Presentation</vt:lpstr>
      <vt:lpstr>We need your feedback…</vt:lpstr>
      <vt:lpstr>FRATERNAL COMMUNITY = FRATERNITY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Roszhart</dc:creator>
  <cp:lastModifiedBy>Catherine Roszhart</cp:lastModifiedBy>
  <cp:revision>13</cp:revision>
  <dcterms:created xsi:type="dcterms:W3CDTF">2023-02-22T16:26:58Z</dcterms:created>
  <dcterms:modified xsi:type="dcterms:W3CDTF">2023-04-11T19:04:47Z</dcterms:modified>
</cp:coreProperties>
</file>